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97"/>
  </p:notesMasterIdLst>
  <p:handoutMasterIdLst>
    <p:handoutMasterId r:id="rId98"/>
  </p:handoutMasterIdLst>
  <p:sldIdLst>
    <p:sldId id="256" r:id="rId2"/>
    <p:sldId id="259" r:id="rId3"/>
    <p:sldId id="264" r:id="rId4"/>
    <p:sldId id="275" r:id="rId5"/>
    <p:sldId id="305" r:id="rId6"/>
    <p:sldId id="276" r:id="rId7"/>
    <p:sldId id="277" r:id="rId8"/>
    <p:sldId id="325" r:id="rId9"/>
    <p:sldId id="324" r:id="rId10"/>
    <p:sldId id="278" r:id="rId11"/>
    <p:sldId id="331" r:id="rId12"/>
    <p:sldId id="279" r:id="rId13"/>
    <p:sldId id="280" r:id="rId14"/>
    <p:sldId id="281" r:id="rId15"/>
    <p:sldId id="381" r:id="rId16"/>
    <p:sldId id="265" r:id="rId17"/>
    <p:sldId id="282" r:id="rId18"/>
    <p:sldId id="306" r:id="rId19"/>
    <p:sldId id="263" r:id="rId20"/>
    <p:sldId id="266" r:id="rId21"/>
    <p:sldId id="273" r:id="rId22"/>
    <p:sldId id="274" r:id="rId23"/>
    <p:sldId id="267" r:id="rId24"/>
    <p:sldId id="268" r:id="rId25"/>
    <p:sldId id="376" r:id="rId26"/>
    <p:sldId id="270" r:id="rId27"/>
    <p:sldId id="384" r:id="rId28"/>
    <p:sldId id="375" r:id="rId29"/>
    <p:sldId id="374" r:id="rId30"/>
    <p:sldId id="357" r:id="rId31"/>
    <p:sldId id="272" r:id="rId32"/>
    <p:sldId id="333" r:id="rId33"/>
    <p:sldId id="373" r:id="rId34"/>
    <p:sldId id="377" r:id="rId35"/>
    <p:sldId id="283" r:id="rId36"/>
    <p:sldId id="284" r:id="rId37"/>
    <p:sldId id="307" r:id="rId38"/>
    <p:sldId id="340" r:id="rId39"/>
    <p:sldId id="297" r:id="rId40"/>
    <p:sldId id="341" r:id="rId41"/>
    <p:sldId id="338" r:id="rId42"/>
    <p:sldId id="342" r:id="rId43"/>
    <p:sldId id="293" r:id="rId44"/>
    <p:sldId id="337" r:id="rId45"/>
    <p:sldId id="292" r:id="rId46"/>
    <p:sldId id="343" r:id="rId47"/>
    <p:sldId id="344" r:id="rId48"/>
    <p:sldId id="345" r:id="rId49"/>
    <p:sldId id="346" r:id="rId50"/>
    <p:sldId id="339" r:id="rId51"/>
    <p:sldId id="347" r:id="rId52"/>
    <p:sldId id="348" r:id="rId53"/>
    <p:sldId id="350" r:id="rId54"/>
    <p:sldId id="351" r:id="rId55"/>
    <p:sldId id="352" r:id="rId56"/>
    <p:sldId id="353" r:id="rId57"/>
    <p:sldId id="354" r:id="rId58"/>
    <p:sldId id="355" r:id="rId59"/>
    <p:sldId id="379" r:id="rId60"/>
    <p:sldId id="285" r:id="rId61"/>
    <p:sldId id="356" r:id="rId62"/>
    <p:sldId id="303" r:id="rId63"/>
    <p:sldId id="363" r:id="rId64"/>
    <p:sldId id="308" r:id="rId65"/>
    <p:sldId id="309" r:id="rId66"/>
    <p:sldId id="364" r:id="rId67"/>
    <p:sldId id="358" r:id="rId68"/>
    <p:sldId id="359" r:id="rId69"/>
    <p:sldId id="360" r:id="rId70"/>
    <p:sldId id="361" r:id="rId71"/>
    <p:sldId id="362" r:id="rId72"/>
    <p:sldId id="371" r:id="rId73"/>
    <p:sldId id="372" r:id="rId74"/>
    <p:sldId id="380" r:id="rId75"/>
    <p:sldId id="287" r:id="rId76"/>
    <p:sldId id="288" r:id="rId77"/>
    <p:sldId id="368" r:id="rId78"/>
    <p:sldId id="370" r:id="rId79"/>
    <p:sldId id="369" r:id="rId80"/>
    <p:sldId id="313" r:id="rId81"/>
    <p:sldId id="366" r:id="rId82"/>
    <p:sldId id="367" r:id="rId83"/>
    <p:sldId id="382" r:id="rId84"/>
    <p:sldId id="260" r:id="rId85"/>
    <p:sldId id="289" r:id="rId86"/>
    <p:sldId id="315" r:id="rId87"/>
    <p:sldId id="327" r:id="rId88"/>
    <p:sldId id="318" r:id="rId89"/>
    <p:sldId id="319" r:id="rId90"/>
    <p:sldId id="320" r:id="rId91"/>
    <p:sldId id="326" r:id="rId92"/>
    <p:sldId id="330" r:id="rId93"/>
    <p:sldId id="321" r:id="rId94"/>
    <p:sldId id="383" r:id="rId95"/>
    <p:sldId id="378" r:id="rId96"/>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575"/>
    <a:srgbClr val="E9E9C9"/>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48" autoAdjust="0"/>
  </p:normalViewPr>
  <p:slideViewPr>
    <p:cSldViewPr snapToGrid="0">
      <p:cViewPr varScale="1">
        <p:scale>
          <a:sx n="113" d="100"/>
          <a:sy n="113" d="100"/>
        </p:scale>
        <p:origin x="222" y="11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fr-FR" b="0" i="0" dirty="0"/>
            <a:t>Bloc n°1 - Construction et alimentation d'une infrastructure de gestion de données</a:t>
          </a:r>
          <a:endParaRPr lang="fr-FR" noProof="0" dirty="0"/>
        </a:p>
      </dgm:t>
    </dgm:pt>
    <dgm:pt modelId="{720680DC-AAA4-4434-A582-60EBCC5BA355}" type="parTrans" cxnId="{0B5DAE5F-BCDC-4BF7-A6E7-CF856886A64D}">
      <dgm:prSet/>
      <dgm:spPr/>
      <dgm:t>
        <a:bodyPr rtlCol="0"/>
        <a:lstStyle/>
        <a:p>
          <a:pPr rtl="0"/>
          <a:endParaRPr lang="fr-FR" noProof="0" dirty="0"/>
        </a:p>
      </dgm:t>
    </dgm:pt>
    <dgm:pt modelId="{CA077D98-8478-47EA-B6A9-99ACE60C64D4}" type="sibTrans" cxnId="{0B5DAE5F-BCDC-4BF7-A6E7-CF856886A64D}">
      <dgm:prSet/>
      <dgm:spPr/>
      <dgm:t>
        <a:bodyPr rtlCol="0"/>
        <a:lstStyle/>
        <a:p>
          <a:pPr rtl="0"/>
          <a:endParaRPr lang="fr-FR" noProof="0" dirty="0"/>
        </a:p>
      </dgm:t>
    </dgm:pt>
    <dgm:pt modelId="{0BEF68B8-1228-47BB-83B5-7B9CD1E3F84E}">
      <dgm:prSet phldrT="[Text]"/>
      <dgm:spPr/>
      <dgm:t>
        <a:bodyPr rtlCol="0"/>
        <a:lstStyle/>
        <a:p>
          <a:pPr rtl="0">
            <a:lnSpc>
              <a:spcPct val="100000"/>
            </a:lnSpc>
          </a:pPr>
          <a:r>
            <a:rPr lang="fr-FR" b="0" i="0" dirty="0"/>
            <a:t>Bloc n°2 - Analyse exploratoire, descriptive et inférentielle de données</a:t>
          </a:r>
          <a:endParaRPr lang="fr-FR" noProof="0" dirty="0"/>
        </a:p>
      </dgm:t>
    </dgm:pt>
    <dgm:pt modelId="{ED3A4BC2-B75A-4952-A38B-A42B5995DF05}" type="parTrans" cxnId="{EDEF4F82-1237-4639-A0F7-385C1897CE66}">
      <dgm:prSet/>
      <dgm:spPr/>
      <dgm:t>
        <a:bodyPr rtlCol="0"/>
        <a:lstStyle/>
        <a:p>
          <a:pPr rtl="0"/>
          <a:endParaRPr lang="fr-FR" noProof="0" dirty="0"/>
        </a:p>
      </dgm:t>
    </dgm:pt>
    <dgm:pt modelId="{FD949706-EDCC-4ADC-8EDF-8EDA49C92325}" type="sibTrans" cxnId="{EDEF4F82-1237-4639-A0F7-385C1897CE66}">
      <dgm:prSet/>
      <dgm:spPr/>
      <dgm:t>
        <a:bodyPr rtlCol="0"/>
        <a:lstStyle/>
        <a:p>
          <a:pPr rtl="0"/>
          <a:endParaRPr lang="fr-FR" noProof="0" dirty="0"/>
        </a:p>
      </dgm:t>
    </dgm:pt>
    <dgm:pt modelId="{5605D28D-2CE6-4513-8566-952984E21E14}">
      <dgm:prSet phldrT="[Text]"/>
      <dgm:spPr/>
      <dgm:t>
        <a:bodyPr rtlCol="0"/>
        <a:lstStyle/>
        <a:p>
          <a:pPr rtl="0">
            <a:lnSpc>
              <a:spcPct val="100000"/>
            </a:lnSpc>
          </a:pPr>
          <a:r>
            <a:rPr lang="fr-FR" b="0" i="0" dirty="0"/>
            <a:t>Bloc n°3 - Analyse prédictive de données structurées par l'intelligence artificielle</a:t>
          </a:r>
          <a:endParaRPr lang="fr-FR" noProof="0" dirty="0"/>
        </a:p>
      </dgm:t>
    </dgm:pt>
    <dgm:pt modelId="{EB15AB98-362B-4E70-A3DA-995FC3E8BA79}" type="parTrans" cxnId="{FAF3F884-F0CF-440F-8CB1-B7648AB1B138}">
      <dgm:prSet/>
      <dgm:spPr/>
      <dgm:t>
        <a:bodyPr rtlCol="0"/>
        <a:lstStyle/>
        <a:p>
          <a:pPr rtl="0"/>
          <a:endParaRPr lang="fr-FR" noProof="0" dirty="0"/>
        </a:p>
      </dgm:t>
    </dgm:pt>
    <dgm:pt modelId="{823D1971-2C4D-4EC5-A874-2F463DE37109}" type="sibTrans" cxnId="{FAF3F884-F0CF-440F-8CB1-B7648AB1B138}">
      <dgm:prSet/>
      <dgm:spPr/>
      <dgm:t>
        <a:bodyPr rtlCol="0"/>
        <a:lstStyle/>
        <a:p>
          <a:pPr rtl="0"/>
          <a:endParaRPr lang="fr-FR" noProof="0" dirty="0"/>
        </a:p>
      </dgm:t>
    </dgm:pt>
    <dgm:pt modelId="{DE6C4073-C4EE-41D6-83C7-A2AE5E3FF7A1}">
      <dgm:prSet/>
      <dgm:spPr/>
      <dgm:t>
        <a:bodyPr/>
        <a:lstStyle/>
        <a:p>
          <a:r>
            <a:rPr lang="fr-FR" b="0" i="0" dirty="0"/>
            <a:t>Bloc n°4 - Analyse prédictive de données non-structurées par l'intelligence artificielle</a:t>
          </a:r>
          <a:endParaRPr lang="fr-FR" dirty="0"/>
        </a:p>
      </dgm:t>
    </dgm:pt>
    <dgm:pt modelId="{0BE7C019-5856-4852-8B0B-AF5F1AE42DC1}" type="parTrans" cxnId="{F2173DA9-63CE-41D3-81C1-82FCDF9A378A}">
      <dgm:prSet/>
      <dgm:spPr/>
      <dgm:t>
        <a:bodyPr/>
        <a:lstStyle/>
        <a:p>
          <a:endParaRPr lang="fr-FR"/>
        </a:p>
      </dgm:t>
    </dgm:pt>
    <dgm:pt modelId="{151F77E0-7F3B-407C-B5FF-0E1CA64B00B4}" type="sibTrans" cxnId="{F2173DA9-63CE-41D3-81C1-82FCDF9A378A}">
      <dgm:prSet/>
      <dgm:spPr/>
      <dgm:t>
        <a:bodyPr/>
        <a:lstStyle/>
        <a:p>
          <a:endParaRPr lang="fr-FR"/>
        </a:p>
      </dgm:t>
    </dgm:pt>
    <dgm:pt modelId="{1EE85E02-2794-42A8-8E0C-6FC3717EAD66}">
      <dgm:prSet/>
      <dgm:spPr/>
      <dgm:t>
        <a:bodyPr/>
        <a:lstStyle/>
        <a:p>
          <a:r>
            <a:rPr lang="fr-FR" b="0" i="0" dirty="0"/>
            <a:t>Bloc n°5 - Industrialisation d'un algorithme d'apprentissage automatique et automatisation des           		   processus de décision</a:t>
          </a:r>
        </a:p>
      </dgm:t>
    </dgm:pt>
    <dgm:pt modelId="{25A0A982-DF86-4A44-8FD6-4C01EA4BBFA7}" type="parTrans" cxnId="{0F27C594-DA1A-4FAA-A256-B33EF5F72BD7}">
      <dgm:prSet/>
      <dgm:spPr/>
      <dgm:t>
        <a:bodyPr/>
        <a:lstStyle/>
        <a:p>
          <a:endParaRPr lang="fr-FR"/>
        </a:p>
      </dgm:t>
    </dgm:pt>
    <dgm:pt modelId="{24A26CFC-CA89-4E45-B453-EF52D1E419EF}" type="sibTrans" cxnId="{0F27C594-DA1A-4FAA-A256-B33EF5F72BD7}">
      <dgm:prSet/>
      <dgm:spPr/>
      <dgm:t>
        <a:bodyPr/>
        <a:lstStyle/>
        <a:p>
          <a:endParaRPr lang="fr-FR"/>
        </a:p>
      </dgm:t>
    </dgm:pt>
    <dgm:pt modelId="{A6EAA1A0-A5DC-4E96-A44E-A316E7DF9523}">
      <dgm:prSet/>
      <dgm:spPr/>
      <dgm:t>
        <a:bodyPr/>
        <a:lstStyle/>
        <a:p>
          <a:r>
            <a:rPr lang="fr-FR" b="0" i="0" dirty="0"/>
            <a:t>Bloc n°6 - Direction de projets de gestion de données</a:t>
          </a:r>
          <a:endParaRPr lang="fr-FR" dirty="0"/>
        </a:p>
      </dgm:t>
    </dgm:pt>
    <dgm:pt modelId="{6F5EB64F-DC52-47B3-9616-9B79DCF5B61A}" type="parTrans" cxnId="{8A030DFB-5000-4504-B0BB-943D42EC67B3}">
      <dgm:prSet/>
      <dgm:spPr/>
      <dgm:t>
        <a:bodyPr/>
        <a:lstStyle/>
        <a:p>
          <a:endParaRPr lang="fr-FR"/>
        </a:p>
      </dgm:t>
    </dgm:pt>
    <dgm:pt modelId="{99E97BAB-3DED-4FA2-A7CC-B6469B5A8C1D}" type="sibTrans" cxnId="{8A030DFB-5000-4504-B0BB-943D42EC67B3}">
      <dgm:prSet/>
      <dgm:spPr/>
      <dgm:t>
        <a:bodyPr/>
        <a:lstStyle/>
        <a:p>
          <a:endParaRPr lang="fr-FR"/>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6"/>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6"/>
      <dgm:spPr/>
    </dgm:pt>
    <dgm:pt modelId="{429CABD1-4116-474B-81BF-735E2CA9DD00}" type="pres">
      <dgm:prSet presAssocID="{7E5AA53B-3EEE-4DE4-BB81-9044890C2946}" presName="dstNode" presStyleLbl="node1" presStyleIdx="0" presStyleCnt="6"/>
      <dgm:spPr/>
    </dgm:pt>
    <dgm:pt modelId="{58319267-C71E-43C9-94E1-827D0616C7A7}" type="pres">
      <dgm:prSet presAssocID="{6750AC01-D39D-4F3A-9DC8-2A211EE986A2}" presName="text_1" presStyleLbl="node1" presStyleIdx="0" presStyleCnt="6">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6"/>
      <dgm:spPr/>
    </dgm:pt>
    <dgm:pt modelId="{95DE6538-27BD-44AF-A1A8-CA8F6B10FDD2}" type="pres">
      <dgm:prSet presAssocID="{0BEF68B8-1228-47BB-83B5-7B9CD1E3F84E}" presName="text_2" presStyleLbl="node1" presStyleIdx="1" presStyleCnt="6">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6"/>
      <dgm:spPr/>
    </dgm:pt>
    <dgm:pt modelId="{E131CE4A-9776-44F4-BC03-867682E21374}" type="pres">
      <dgm:prSet presAssocID="{5605D28D-2CE6-4513-8566-952984E21E14}" presName="text_3" presStyleLbl="node1" presStyleIdx="2" presStyleCnt="6">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6"/>
      <dgm:spPr/>
    </dgm:pt>
    <dgm:pt modelId="{69955620-F206-48DF-BEBC-32C4E44D6152}" type="pres">
      <dgm:prSet presAssocID="{DE6C4073-C4EE-41D6-83C7-A2AE5E3FF7A1}" presName="text_4" presStyleLbl="node1" presStyleIdx="3" presStyleCnt="6">
        <dgm:presLayoutVars>
          <dgm:bulletEnabled val="1"/>
        </dgm:presLayoutVars>
      </dgm:prSet>
      <dgm:spPr/>
    </dgm:pt>
    <dgm:pt modelId="{26C2847F-6489-42A5-8CD3-5C324D9E8E5F}" type="pres">
      <dgm:prSet presAssocID="{DE6C4073-C4EE-41D6-83C7-A2AE5E3FF7A1}" presName="accent_4" presStyleCnt="0"/>
      <dgm:spPr/>
    </dgm:pt>
    <dgm:pt modelId="{A29283C1-68AF-4F3C-B674-454CB05A5224}" type="pres">
      <dgm:prSet presAssocID="{DE6C4073-C4EE-41D6-83C7-A2AE5E3FF7A1}" presName="accentRepeatNode" presStyleLbl="solidFgAcc1" presStyleIdx="3" presStyleCnt="6"/>
      <dgm:spPr/>
    </dgm:pt>
    <dgm:pt modelId="{08DA3507-B00D-44C0-A0C0-39216290EC8E}" type="pres">
      <dgm:prSet presAssocID="{1EE85E02-2794-42A8-8E0C-6FC3717EAD66}" presName="text_5" presStyleLbl="node1" presStyleIdx="4" presStyleCnt="6">
        <dgm:presLayoutVars>
          <dgm:bulletEnabled val="1"/>
        </dgm:presLayoutVars>
      </dgm:prSet>
      <dgm:spPr/>
    </dgm:pt>
    <dgm:pt modelId="{FA902A90-758D-413F-A612-184948277391}" type="pres">
      <dgm:prSet presAssocID="{1EE85E02-2794-42A8-8E0C-6FC3717EAD66}" presName="accent_5" presStyleCnt="0"/>
      <dgm:spPr/>
    </dgm:pt>
    <dgm:pt modelId="{F5D79AC7-3A58-40FB-BCEF-DAEB7E72E6F4}" type="pres">
      <dgm:prSet presAssocID="{1EE85E02-2794-42A8-8E0C-6FC3717EAD66}" presName="accentRepeatNode" presStyleLbl="solidFgAcc1" presStyleIdx="4" presStyleCnt="6"/>
      <dgm:spPr/>
    </dgm:pt>
    <dgm:pt modelId="{67959333-2F26-402F-AF98-23041CAB3045}" type="pres">
      <dgm:prSet presAssocID="{A6EAA1A0-A5DC-4E96-A44E-A316E7DF9523}" presName="text_6" presStyleLbl="node1" presStyleIdx="5" presStyleCnt="6">
        <dgm:presLayoutVars>
          <dgm:bulletEnabled val="1"/>
        </dgm:presLayoutVars>
      </dgm:prSet>
      <dgm:spPr/>
    </dgm:pt>
    <dgm:pt modelId="{86AB204B-E49B-4A1B-91A6-CF443F500FFB}" type="pres">
      <dgm:prSet presAssocID="{A6EAA1A0-A5DC-4E96-A44E-A316E7DF9523}" presName="accent_6" presStyleCnt="0"/>
      <dgm:spPr/>
    </dgm:pt>
    <dgm:pt modelId="{0DFC3471-114A-45C4-A38B-1F598E4E72CC}" type="pres">
      <dgm:prSet presAssocID="{A6EAA1A0-A5DC-4E96-A44E-A316E7DF9523}" presName="accentRepeatNode" presStyleLbl="solidFgAcc1" presStyleIdx="5" presStyleCnt="6"/>
      <dgm:spPr/>
    </dgm:pt>
  </dgm:ptLst>
  <dgm:cxnLst>
    <dgm:cxn modelId="{A11E3B12-1828-45A7-86C3-BB85832DF84D}" type="presOf" srcId="{CA077D98-8478-47EA-B6A9-99ACE60C64D4}" destId="{D79B43FC-100B-4A0D-A4D5-0D2D04B99064}" srcOrd="0" destOrd="0" presId="urn:microsoft.com/office/officeart/2008/layout/VerticalCurvedList"/>
    <dgm:cxn modelId="{DC45702E-6A82-4E04-87D7-2B76DFA5F26F}" type="presOf" srcId="{DE6C4073-C4EE-41D6-83C7-A2AE5E3FF7A1}" destId="{69955620-F206-48DF-BEBC-32C4E44D6152}"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28AC566-2703-4142-8F48-1BE1E9DADC9C}" type="presOf" srcId="{1EE85E02-2794-42A8-8E0C-6FC3717EAD66}" destId="{08DA3507-B00D-44C0-A0C0-39216290EC8E}" srcOrd="0" destOrd="0" presId="urn:microsoft.com/office/officeart/2008/layout/VerticalCurvedList"/>
    <dgm:cxn modelId="{21E6B049-896D-4CA2-A38D-87C0C5DEDDEE}" type="presOf" srcId="{A6EAA1A0-A5DC-4E96-A44E-A316E7DF9523}" destId="{67959333-2F26-402F-AF98-23041CAB3045}"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0F27C594-DA1A-4FAA-A256-B33EF5F72BD7}" srcId="{7E5AA53B-3EEE-4DE4-BB81-9044890C2946}" destId="{1EE85E02-2794-42A8-8E0C-6FC3717EAD66}" srcOrd="4" destOrd="0" parTransId="{25A0A982-DF86-4A44-8FD6-4C01EA4BBFA7}" sibTransId="{24A26CFC-CA89-4E45-B453-EF52D1E419EF}"/>
    <dgm:cxn modelId="{F2173DA9-63CE-41D3-81C1-82FCDF9A378A}" srcId="{7E5AA53B-3EEE-4DE4-BB81-9044890C2946}" destId="{DE6C4073-C4EE-41D6-83C7-A2AE5E3FF7A1}" srcOrd="3" destOrd="0" parTransId="{0BE7C019-5856-4852-8B0B-AF5F1AE42DC1}" sibTransId="{151F77E0-7F3B-407C-B5FF-0E1CA64B00B4}"/>
    <dgm:cxn modelId="{8A030DFB-5000-4504-B0BB-943D42EC67B3}" srcId="{7E5AA53B-3EEE-4DE4-BB81-9044890C2946}" destId="{A6EAA1A0-A5DC-4E96-A44E-A316E7DF9523}" srcOrd="5" destOrd="0" parTransId="{6F5EB64F-DC52-47B3-9616-9B79DCF5B61A}" sibTransId="{99E97BAB-3DED-4FA2-A7CC-B6469B5A8C1D}"/>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20898369-7038-46B4-9ADB-3693AAC87414}" type="presParOf" srcId="{90561C55-3C6E-4D53-85E1-2C50BCDDA392}" destId="{69955620-F206-48DF-BEBC-32C4E44D6152}" srcOrd="7" destOrd="0" presId="urn:microsoft.com/office/officeart/2008/layout/VerticalCurvedList"/>
    <dgm:cxn modelId="{156E5628-09D4-419D-BE41-C8FA63838546}" type="presParOf" srcId="{90561C55-3C6E-4D53-85E1-2C50BCDDA392}" destId="{26C2847F-6489-42A5-8CD3-5C324D9E8E5F}" srcOrd="8" destOrd="0" presId="urn:microsoft.com/office/officeart/2008/layout/VerticalCurvedList"/>
    <dgm:cxn modelId="{188673C9-971B-44BB-B067-36AAE1207FAF}" type="presParOf" srcId="{26C2847F-6489-42A5-8CD3-5C324D9E8E5F}" destId="{A29283C1-68AF-4F3C-B674-454CB05A5224}" srcOrd="0" destOrd="0" presId="urn:microsoft.com/office/officeart/2008/layout/VerticalCurvedList"/>
    <dgm:cxn modelId="{53D1A01F-E8CD-4948-8332-3AB885F5CEFE}" type="presParOf" srcId="{90561C55-3C6E-4D53-85E1-2C50BCDDA392}" destId="{08DA3507-B00D-44C0-A0C0-39216290EC8E}" srcOrd="9" destOrd="0" presId="urn:microsoft.com/office/officeart/2008/layout/VerticalCurvedList"/>
    <dgm:cxn modelId="{B346FE15-365C-4E27-81FA-F1B32A7DB48C}" type="presParOf" srcId="{90561C55-3C6E-4D53-85E1-2C50BCDDA392}" destId="{FA902A90-758D-413F-A612-184948277391}" srcOrd="10" destOrd="0" presId="urn:microsoft.com/office/officeart/2008/layout/VerticalCurvedList"/>
    <dgm:cxn modelId="{580A8BDB-2284-4EB5-848A-5C200E9C652A}" type="presParOf" srcId="{FA902A90-758D-413F-A612-184948277391}" destId="{F5D79AC7-3A58-40FB-BCEF-DAEB7E72E6F4}" srcOrd="0" destOrd="0" presId="urn:microsoft.com/office/officeart/2008/layout/VerticalCurvedList"/>
    <dgm:cxn modelId="{CDE9DF42-B8CE-4215-807F-4C0857135993}" type="presParOf" srcId="{90561C55-3C6E-4D53-85E1-2C50BCDDA392}" destId="{67959333-2F26-402F-AF98-23041CAB3045}" srcOrd="11" destOrd="0" presId="urn:microsoft.com/office/officeart/2008/layout/VerticalCurvedList"/>
    <dgm:cxn modelId="{0A0CE61C-BE3A-4AB7-92E7-1DCC025A8C0E}" type="presParOf" srcId="{90561C55-3C6E-4D53-85E1-2C50BCDDA392}" destId="{86AB204B-E49B-4A1B-91A6-CF443F500FFB}" srcOrd="12" destOrd="0" presId="urn:microsoft.com/office/officeart/2008/layout/VerticalCurvedList"/>
    <dgm:cxn modelId="{DEA48CC1-937B-41ED-ADFD-8617D1416ED8}" type="presParOf" srcId="{86AB204B-E49B-4A1B-91A6-CF443F500FFB}" destId="{0DFC3471-114A-45C4-A38B-1F598E4E72C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fr-FR" b="0" i="0" dirty="0"/>
            <a:t>Bloc n°1 - Construction et alimentation d'une infrastructure de gestion de données</a:t>
          </a:r>
          <a:endParaRPr lang="fr-FR" noProof="0" dirty="0"/>
        </a:p>
      </dgm:t>
    </dgm:pt>
    <dgm:pt modelId="{720680DC-AAA4-4434-A582-60EBCC5BA355}" type="parTrans" cxnId="{0B5DAE5F-BCDC-4BF7-A6E7-CF856886A64D}">
      <dgm:prSet/>
      <dgm:spPr/>
      <dgm:t>
        <a:bodyPr rtlCol="0"/>
        <a:lstStyle/>
        <a:p>
          <a:pPr rtl="0"/>
          <a:endParaRPr lang="fr-FR" noProof="0" dirty="0"/>
        </a:p>
      </dgm:t>
    </dgm:pt>
    <dgm:pt modelId="{CA077D98-8478-47EA-B6A9-99ACE60C64D4}" type="sibTrans" cxnId="{0B5DAE5F-BCDC-4BF7-A6E7-CF856886A64D}">
      <dgm:prSet/>
      <dgm:spPr/>
      <dgm:t>
        <a:bodyPr rtlCol="0"/>
        <a:lstStyle/>
        <a:p>
          <a:pPr rtl="0"/>
          <a:endParaRPr lang="fr-FR" noProof="0" dirty="0"/>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1"/>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1"/>
      <dgm:spPr/>
    </dgm:pt>
    <dgm:pt modelId="{429CABD1-4116-474B-81BF-735E2CA9DD00}" type="pres">
      <dgm:prSet presAssocID="{7E5AA53B-3EEE-4DE4-BB81-9044890C2946}" presName="dstNode" presStyleLbl="node1" presStyleIdx="0" presStyleCnt="1"/>
      <dgm:spPr/>
    </dgm:pt>
    <dgm:pt modelId="{58319267-C71E-43C9-94E1-827D0616C7A7}" type="pres">
      <dgm:prSet presAssocID="{6750AC01-D39D-4F3A-9DC8-2A211EE986A2}" presName="text_1" presStyleLbl="node1" presStyleIdx="0" presStyleCnt="1" custScaleY="45186" custLinFactNeighborX="349" custLinFactNeighborY="558">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1" custScaleX="70852" custScaleY="78342"/>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fr-FR" b="0" i="0" dirty="0"/>
            <a:t>Bloc n°2 - Analyse exploratoire, descriptive et inférentielle de données</a:t>
          </a:r>
          <a:endParaRPr lang="fr-FR" noProof="0" dirty="0"/>
        </a:p>
      </dgm:t>
    </dgm:pt>
    <dgm:pt modelId="{720680DC-AAA4-4434-A582-60EBCC5BA355}" type="parTrans" cxnId="{0B5DAE5F-BCDC-4BF7-A6E7-CF856886A64D}">
      <dgm:prSet/>
      <dgm:spPr/>
      <dgm:t>
        <a:bodyPr rtlCol="0"/>
        <a:lstStyle/>
        <a:p>
          <a:pPr rtl="0"/>
          <a:endParaRPr lang="fr-FR" noProof="0" dirty="0"/>
        </a:p>
      </dgm:t>
    </dgm:pt>
    <dgm:pt modelId="{CA077D98-8478-47EA-B6A9-99ACE60C64D4}" type="sibTrans" cxnId="{0B5DAE5F-BCDC-4BF7-A6E7-CF856886A64D}">
      <dgm:prSet/>
      <dgm:spPr/>
      <dgm:t>
        <a:bodyPr rtlCol="0"/>
        <a:lstStyle/>
        <a:p>
          <a:pPr rtl="0"/>
          <a:endParaRPr lang="fr-FR" noProof="0" dirty="0"/>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1"/>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1"/>
      <dgm:spPr/>
    </dgm:pt>
    <dgm:pt modelId="{429CABD1-4116-474B-81BF-735E2CA9DD00}" type="pres">
      <dgm:prSet presAssocID="{7E5AA53B-3EEE-4DE4-BB81-9044890C2946}" presName="dstNode" presStyleLbl="node1" presStyleIdx="0" presStyleCnt="1"/>
      <dgm:spPr/>
    </dgm:pt>
    <dgm:pt modelId="{58319267-C71E-43C9-94E1-827D0616C7A7}" type="pres">
      <dgm:prSet presAssocID="{6750AC01-D39D-4F3A-9DC8-2A211EE986A2}" presName="text_1" presStyleLbl="node1" presStyleIdx="0" presStyleCnt="1" custScaleY="45186" custLinFactNeighborX="349" custLinFactNeighborY="558">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1" custScaleX="70852" custScaleY="78342"/>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fr-FR" b="0" i="0" dirty="0"/>
            <a:t>Bloc n°3 - Analyse prédictive de données structurées par l'intelligence artificielle</a:t>
          </a:r>
          <a:endParaRPr lang="fr-FR" noProof="0" dirty="0"/>
        </a:p>
      </dgm:t>
    </dgm:pt>
    <dgm:pt modelId="{720680DC-AAA4-4434-A582-60EBCC5BA355}" type="parTrans" cxnId="{0B5DAE5F-BCDC-4BF7-A6E7-CF856886A64D}">
      <dgm:prSet/>
      <dgm:spPr/>
      <dgm:t>
        <a:bodyPr rtlCol="0"/>
        <a:lstStyle/>
        <a:p>
          <a:pPr rtl="0"/>
          <a:endParaRPr lang="fr-FR" noProof="0" dirty="0"/>
        </a:p>
      </dgm:t>
    </dgm:pt>
    <dgm:pt modelId="{CA077D98-8478-47EA-B6A9-99ACE60C64D4}" type="sibTrans" cxnId="{0B5DAE5F-BCDC-4BF7-A6E7-CF856886A64D}">
      <dgm:prSet/>
      <dgm:spPr/>
      <dgm:t>
        <a:bodyPr rtlCol="0"/>
        <a:lstStyle/>
        <a:p>
          <a:pPr rtl="0"/>
          <a:endParaRPr lang="fr-FR" noProof="0" dirty="0"/>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1"/>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1"/>
      <dgm:spPr/>
    </dgm:pt>
    <dgm:pt modelId="{429CABD1-4116-474B-81BF-735E2CA9DD00}" type="pres">
      <dgm:prSet presAssocID="{7E5AA53B-3EEE-4DE4-BB81-9044890C2946}" presName="dstNode" presStyleLbl="node1" presStyleIdx="0" presStyleCnt="1"/>
      <dgm:spPr/>
    </dgm:pt>
    <dgm:pt modelId="{58319267-C71E-43C9-94E1-827D0616C7A7}" type="pres">
      <dgm:prSet presAssocID="{6750AC01-D39D-4F3A-9DC8-2A211EE986A2}" presName="text_1" presStyleLbl="node1" presStyleIdx="0" presStyleCnt="1" custScaleY="45186" custLinFactNeighborX="349" custLinFactNeighborY="558">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1" custScaleX="70852" custScaleY="78342"/>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fr-FR" b="0" i="0" dirty="0"/>
            <a:t>Bloc n°4 - Analyse prédictive de données non-structurées par l'intelligence artificielle</a:t>
          </a:r>
          <a:endParaRPr lang="fr-FR" noProof="0" dirty="0"/>
        </a:p>
      </dgm:t>
    </dgm:pt>
    <dgm:pt modelId="{720680DC-AAA4-4434-A582-60EBCC5BA355}" type="parTrans" cxnId="{0B5DAE5F-BCDC-4BF7-A6E7-CF856886A64D}">
      <dgm:prSet/>
      <dgm:spPr/>
      <dgm:t>
        <a:bodyPr rtlCol="0"/>
        <a:lstStyle/>
        <a:p>
          <a:pPr rtl="0"/>
          <a:endParaRPr lang="fr-FR" noProof="0" dirty="0"/>
        </a:p>
      </dgm:t>
    </dgm:pt>
    <dgm:pt modelId="{CA077D98-8478-47EA-B6A9-99ACE60C64D4}" type="sibTrans" cxnId="{0B5DAE5F-BCDC-4BF7-A6E7-CF856886A64D}">
      <dgm:prSet/>
      <dgm:spPr/>
      <dgm:t>
        <a:bodyPr rtlCol="0"/>
        <a:lstStyle/>
        <a:p>
          <a:pPr rtl="0"/>
          <a:endParaRPr lang="fr-FR" noProof="0" dirty="0"/>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1"/>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1"/>
      <dgm:spPr/>
    </dgm:pt>
    <dgm:pt modelId="{429CABD1-4116-474B-81BF-735E2CA9DD00}" type="pres">
      <dgm:prSet presAssocID="{7E5AA53B-3EEE-4DE4-BB81-9044890C2946}" presName="dstNode" presStyleLbl="node1" presStyleIdx="0" presStyleCnt="1"/>
      <dgm:spPr/>
    </dgm:pt>
    <dgm:pt modelId="{58319267-C71E-43C9-94E1-827D0616C7A7}" type="pres">
      <dgm:prSet presAssocID="{6750AC01-D39D-4F3A-9DC8-2A211EE986A2}" presName="text_1" presStyleLbl="node1" presStyleIdx="0" presStyleCnt="1" custScaleY="45186" custLinFactNeighborX="349" custLinFactNeighborY="558">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1" custScaleX="70852" custScaleY="78342"/>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fr-FR" b="0" i="0" dirty="0"/>
            <a:t>Bloc n°5 - Industrialisation d'un algorithme d'apprentissage automatique et automatisation des processus de décision</a:t>
          </a:r>
        </a:p>
      </dgm:t>
    </dgm:pt>
    <dgm:pt modelId="{720680DC-AAA4-4434-A582-60EBCC5BA355}" type="parTrans" cxnId="{0B5DAE5F-BCDC-4BF7-A6E7-CF856886A64D}">
      <dgm:prSet/>
      <dgm:spPr/>
      <dgm:t>
        <a:bodyPr rtlCol="0"/>
        <a:lstStyle/>
        <a:p>
          <a:pPr rtl="0"/>
          <a:endParaRPr lang="fr-FR" noProof="0" dirty="0"/>
        </a:p>
      </dgm:t>
    </dgm:pt>
    <dgm:pt modelId="{CA077D98-8478-47EA-B6A9-99ACE60C64D4}" type="sibTrans" cxnId="{0B5DAE5F-BCDC-4BF7-A6E7-CF856886A64D}">
      <dgm:prSet/>
      <dgm:spPr/>
      <dgm:t>
        <a:bodyPr rtlCol="0"/>
        <a:lstStyle/>
        <a:p>
          <a:pPr rtl="0"/>
          <a:endParaRPr lang="fr-FR" noProof="0" dirty="0"/>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1"/>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1"/>
      <dgm:spPr/>
    </dgm:pt>
    <dgm:pt modelId="{429CABD1-4116-474B-81BF-735E2CA9DD00}" type="pres">
      <dgm:prSet presAssocID="{7E5AA53B-3EEE-4DE4-BB81-9044890C2946}" presName="dstNode" presStyleLbl="node1" presStyleIdx="0" presStyleCnt="1"/>
      <dgm:spPr/>
    </dgm:pt>
    <dgm:pt modelId="{58319267-C71E-43C9-94E1-827D0616C7A7}" type="pres">
      <dgm:prSet presAssocID="{6750AC01-D39D-4F3A-9DC8-2A211EE986A2}" presName="text_1" presStyleLbl="node1" presStyleIdx="0" presStyleCnt="1" custScaleY="45186" custLinFactNeighborX="349" custLinFactNeighborY="558">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1" custScaleX="70852" custScaleY="78342"/>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rtlCol="0"/>
        <a:lstStyle/>
        <a:p>
          <a:pPr rtl="0"/>
          <a:endParaRPr lang="en-US"/>
        </a:p>
      </dgm:t>
    </dgm:pt>
    <dgm:pt modelId="{6750AC01-D39D-4F3A-9DC8-2A211EE986A2}">
      <dgm:prSet phldrT="[Text]"/>
      <dgm:spPr/>
      <dgm:t>
        <a:bodyPr rtlCol="0"/>
        <a:lstStyle/>
        <a:p>
          <a:pPr rtl="0">
            <a:lnSpc>
              <a:spcPct val="100000"/>
            </a:lnSpc>
          </a:pPr>
          <a:r>
            <a:rPr lang="fr-FR" b="0" i="0" dirty="0"/>
            <a:t>Bloc n°6 - Direction de projets de gestion de données</a:t>
          </a:r>
        </a:p>
      </dgm:t>
    </dgm:pt>
    <dgm:pt modelId="{720680DC-AAA4-4434-A582-60EBCC5BA355}" type="parTrans" cxnId="{0B5DAE5F-BCDC-4BF7-A6E7-CF856886A64D}">
      <dgm:prSet/>
      <dgm:spPr/>
      <dgm:t>
        <a:bodyPr rtlCol="0"/>
        <a:lstStyle/>
        <a:p>
          <a:pPr rtl="0"/>
          <a:endParaRPr lang="fr-FR" noProof="0" dirty="0"/>
        </a:p>
      </dgm:t>
    </dgm:pt>
    <dgm:pt modelId="{CA077D98-8478-47EA-B6A9-99ACE60C64D4}" type="sibTrans" cxnId="{0B5DAE5F-BCDC-4BF7-A6E7-CF856886A64D}">
      <dgm:prSet/>
      <dgm:spPr/>
      <dgm:t>
        <a:bodyPr rtlCol="0"/>
        <a:lstStyle/>
        <a:p>
          <a:pPr rtl="0"/>
          <a:endParaRPr lang="fr-FR" noProof="0" dirty="0"/>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1"/>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1"/>
      <dgm:spPr/>
    </dgm:pt>
    <dgm:pt modelId="{429CABD1-4116-474B-81BF-735E2CA9DD00}" type="pres">
      <dgm:prSet presAssocID="{7E5AA53B-3EEE-4DE4-BB81-9044890C2946}" presName="dstNode" presStyleLbl="node1" presStyleIdx="0" presStyleCnt="1"/>
      <dgm:spPr/>
    </dgm:pt>
    <dgm:pt modelId="{58319267-C71E-43C9-94E1-827D0616C7A7}" type="pres">
      <dgm:prSet presAssocID="{6750AC01-D39D-4F3A-9DC8-2A211EE986A2}" presName="text_1" presStyleLbl="node1" presStyleIdx="0" presStyleCnt="1" custScaleX="90969" custScaleY="45186" custLinFactNeighborX="349" custLinFactNeighborY="558">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1" custScaleX="70852" custScaleY="78342"/>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288790" y="187676"/>
          <a:ext cx="6518168"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27940" rIns="27940" bIns="27940" numCol="1" spcCol="1270" rtlCol="0" anchor="ctr" anchorCtr="0">
          <a:noAutofit/>
        </a:bodyPr>
        <a:lstStyle/>
        <a:p>
          <a:pPr marL="0" lvl="0" indent="0" algn="l" defTabSz="488950" rtl="0">
            <a:lnSpc>
              <a:spcPct val="100000"/>
            </a:lnSpc>
            <a:spcBef>
              <a:spcPct val="0"/>
            </a:spcBef>
            <a:spcAft>
              <a:spcPct val="35000"/>
            </a:spcAft>
            <a:buNone/>
          </a:pPr>
          <a:r>
            <a:rPr lang="fr-FR" sz="1100" b="0" i="0" kern="1200" dirty="0"/>
            <a:t>Bloc n°1 - Construction et alimentation d'une infrastructure de gestion de données</a:t>
          </a:r>
          <a:endParaRPr lang="fr-FR" sz="1100" kern="1200" noProof="0" dirty="0"/>
        </a:p>
      </dsp:txBody>
      <dsp:txXfrm>
        <a:off x="288790" y="187676"/>
        <a:ext cx="6518168" cy="375211"/>
      </dsp:txXfrm>
    </dsp:sp>
    <dsp:sp modelId="{07CB3071-D555-47DA-A36A-69EB91531FD8}">
      <dsp:nvSpPr>
        <dsp:cNvPr id="0" name=""/>
        <dsp:cNvSpPr/>
      </dsp:nvSpPr>
      <dsp:spPr>
        <a:xfrm>
          <a:off x="54283" y="140775"/>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597427" y="750422"/>
          <a:ext cx="6209531"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27940" rIns="27940" bIns="27940" numCol="1" spcCol="1270" rtlCol="0" anchor="ctr" anchorCtr="0">
          <a:noAutofit/>
        </a:bodyPr>
        <a:lstStyle/>
        <a:p>
          <a:pPr marL="0" lvl="0" indent="0" algn="l" defTabSz="488950" rtl="0">
            <a:lnSpc>
              <a:spcPct val="100000"/>
            </a:lnSpc>
            <a:spcBef>
              <a:spcPct val="0"/>
            </a:spcBef>
            <a:spcAft>
              <a:spcPct val="35000"/>
            </a:spcAft>
            <a:buNone/>
          </a:pPr>
          <a:r>
            <a:rPr lang="fr-FR" sz="1100" b="0" i="0" kern="1200" dirty="0"/>
            <a:t>Bloc n°2 - Analyse exploratoire, descriptive et inférentielle de données</a:t>
          </a:r>
          <a:endParaRPr lang="fr-FR" sz="1100" kern="1200" noProof="0" dirty="0"/>
        </a:p>
      </dsp:txBody>
      <dsp:txXfrm>
        <a:off x="597427" y="750422"/>
        <a:ext cx="6209531" cy="375211"/>
      </dsp:txXfrm>
    </dsp:sp>
    <dsp:sp modelId="{3F8116AC-FAC3-4E95-9865-93CCFEB191B9}">
      <dsp:nvSpPr>
        <dsp:cNvPr id="0" name=""/>
        <dsp:cNvSpPr/>
      </dsp:nvSpPr>
      <dsp:spPr>
        <a:xfrm>
          <a:off x="362920" y="703521"/>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8559" y="1313168"/>
          <a:ext cx="6068399"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27940" rIns="27940" bIns="27940" numCol="1" spcCol="1270" rtlCol="0" anchor="ctr" anchorCtr="0">
          <a:noAutofit/>
        </a:bodyPr>
        <a:lstStyle/>
        <a:p>
          <a:pPr marL="0" lvl="0" indent="0" algn="l" defTabSz="488950" rtl="0">
            <a:lnSpc>
              <a:spcPct val="100000"/>
            </a:lnSpc>
            <a:spcBef>
              <a:spcPct val="0"/>
            </a:spcBef>
            <a:spcAft>
              <a:spcPct val="35000"/>
            </a:spcAft>
            <a:buNone/>
          </a:pPr>
          <a:r>
            <a:rPr lang="fr-FR" sz="1100" b="0" i="0" kern="1200" dirty="0"/>
            <a:t>Bloc n°3 - Analyse prédictive de données structurées par l'intelligence artificielle</a:t>
          </a:r>
          <a:endParaRPr lang="fr-FR" sz="1100" kern="1200" noProof="0" dirty="0"/>
        </a:p>
      </dsp:txBody>
      <dsp:txXfrm>
        <a:off x="738559" y="1313168"/>
        <a:ext cx="6068399" cy="375211"/>
      </dsp:txXfrm>
    </dsp:sp>
    <dsp:sp modelId="{A965097E-32F1-4AB8-8C4E-2814A7596B2F}">
      <dsp:nvSpPr>
        <dsp:cNvPr id="0" name=""/>
        <dsp:cNvSpPr/>
      </dsp:nvSpPr>
      <dsp:spPr>
        <a:xfrm>
          <a:off x="504052" y="1266267"/>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9955620-F206-48DF-BEBC-32C4E44D6152}">
      <dsp:nvSpPr>
        <dsp:cNvPr id="0" name=""/>
        <dsp:cNvSpPr/>
      </dsp:nvSpPr>
      <dsp:spPr>
        <a:xfrm>
          <a:off x="738559" y="1875558"/>
          <a:ext cx="6068399"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27940" rIns="27940" bIns="27940" numCol="1" spcCol="1270" anchor="ctr" anchorCtr="0">
          <a:noAutofit/>
        </a:bodyPr>
        <a:lstStyle/>
        <a:p>
          <a:pPr marL="0" lvl="0" indent="0" algn="l" defTabSz="488950">
            <a:lnSpc>
              <a:spcPct val="90000"/>
            </a:lnSpc>
            <a:spcBef>
              <a:spcPct val="0"/>
            </a:spcBef>
            <a:spcAft>
              <a:spcPct val="35000"/>
            </a:spcAft>
            <a:buNone/>
          </a:pPr>
          <a:r>
            <a:rPr lang="fr-FR" sz="1100" b="0" i="0" kern="1200" dirty="0"/>
            <a:t>Bloc n°4 - Analyse prédictive de données non-structurées par l'intelligence artificielle</a:t>
          </a:r>
          <a:endParaRPr lang="fr-FR" sz="1100" kern="1200" dirty="0"/>
        </a:p>
      </dsp:txBody>
      <dsp:txXfrm>
        <a:off x="738559" y="1875558"/>
        <a:ext cx="6068399" cy="375211"/>
      </dsp:txXfrm>
    </dsp:sp>
    <dsp:sp modelId="{A29283C1-68AF-4F3C-B674-454CB05A5224}">
      <dsp:nvSpPr>
        <dsp:cNvPr id="0" name=""/>
        <dsp:cNvSpPr/>
      </dsp:nvSpPr>
      <dsp:spPr>
        <a:xfrm>
          <a:off x="504052" y="1828656"/>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8DA3507-B00D-44C0-A0C0-39216290EC8E}">
      <dsp:nvSpPr>
        <dsp:cNvPr id="0" name=""/>
        <dsp:cNvSpPr/>
      </dsp:nvSpPr>
      <dsp:spPr>
        <a:xfrm>
          <a:off x="597427" y="2438303"/>
          <a:ext cx="6209531"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27940" rIns="27940" bIns="27940" numCol="1" spcCol="1270" anchor="ctr" anchorCtr="0">
          <a:noAutofit/>
        </a:bodyPr>
        <a:lstStyle/>
        <a:p>
          <a:pPr marL="0" lvl="0" indent="0" algn="l" defTabSz="488950">
            <a:lnSpc>
              <a:spcPct val="90000"/>
            </a:lnSpc>
            <a:spcBef>
              <a:spcPct val="0"/>
            </a:spcBef>
            <a:spcAft>
              <a:spcPct val="35000"/>
            </a:spcAft>
            <a:buNone/>
          </a:pPr>
          <a:r>
            <a:rPr lang="fr-FR" sz="1100" b="0" i="0" kern="1200" dirty="0"/>
            <a:t>Bloc n°5 - Industrialisation d'un algorithme d'apprentissage automatique et automatisation des           		   processus de décision</a:t>
          </a:r>
        </a:p>
      </dsp:txBody>
      <dsp:txXfrm>
        <a:off x="597427" y="2438303"/>
        <a:ext cx="6209531" cy="375211"/>
      </dsp:txXfrm>
    </dsp:sp>
    <dsp:sp modelId="{F5D79AC7-3A58-40FB-BCEF-DAEB7E72E6F4}">
      <dsp:nvSpPr>
        <dsp:cNvPr id="0" name=""/>
        <dsp:cNvSpPr/>
      </dsp:nvSpPr>
      <dsp:spPr>
        <a:xfrm>
          <a:off x="362920" y="2391402"/>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7959333-2F26-402F-AF98-23041CAB3045}">
      <dsp:nvSpPr>
        <dsp:cNvPr id="0" name=""/>
        <dsp:cNvSpPr/>
      </dsp:nvSpPr>
      <dsp:spPr>
        <a:xfrm>
          <a:off x="288790" y="3001049"/>
          <a:ext cx="6518168"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27940" rIns="27940" bIns="27940" numCol="1" spcCol="1270" anchor="ctr" anchorCtr="0">
          <a:noAutofit/>
        </a:bodyPr>
        <a:lstStyle/>
        <a:p>
          <a:pPr marL="0" lvl="0" indent="0" algn="l" defTabSz="488950">
            <a:lnSpc>
              <a:spcPct val="90000"/>
            </a:lnSpc>
            <a:spcBef>
              <a:spcPct val="0"/>
            </a:spcBef>
            <a:spcAft>
              <a:spcPct val="35000"/>
            </a:spcAft>
            <a:buNone/>
          </a:pPr>
          <a:r>
            <a:rPr lang="fr-FR" sz="1100" b="0" i="0" kern="1200" dirty="0"/>
            <a:t>Bloc n°6 - Direction de projets de gestion de données</a:t>
          </a:r>
          <a:endParaRPr lang="fr-FR" sz="1100" kern="1200" dirty="0"/>
        </a:p>
      </dsp:txBody>
      <dsp:txXfrm>
        <a:off x="288790" y="3001049"/>
        <a:ext cx="6518168" cy="375211"/>
      </dsp:txXfrm>
    </dsp:sp>
    <dsp:sp modelId="{0DFC3471-114A-45C4-A38B-1F598E4E72CC}">
      <dsp:nvSpPr>
        <dsp:cNvPr id="0" name=""/>
        <dsp:cNvSpPr/>
      </dsp:nvSpPr>
      <dsp:spPr>
        <a:xfrm>
          <a:off x="54283" y="2954148"/>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856811"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936959" y="1404706"/>
          <a:ext cx="6545841" cy="77363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14438"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fr-FR" sz="2200" b="0" i="0" kern="1200" dirty="0"/>
            <a:t>Bloc n°1 - Construction et alimentation d'une infrastructure de gestion de données</a:t>
          </a:r>
          <a:endParaRPr lang="fr-FR" sz="2200" kern="1200" noProof="0" dirty="0"/>
        </a:p>
      </dsp:txBody>
      <dsp:txXfrm>
        <a:off x="936959" y="1404706"/>
        <a:ext cx="6545841" cy="773631"/>
      </dsp:txXfrm>
    </dsp:sp>
    <dsp:sp modelId="{07CB3071-D555-47DA-A36A-69EB91531FD8}">
      <dsp:nvSpPr>
        <dsp:cNvPr id="0" name=""/>
        <dsp:cNvSpPr/>
      </dsp:nvSpPr>
      <dsp:spPr>
        <a:xfrm>
          <a:off x="155951" y="943658"/>
          <a:ext cx="1516325" cy="167662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856811"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936959" y="1404706"/>
          <a:ext cx="6545841" cy="77363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14438"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fr-FR" sz="2200" b="0" i="0" kern="1200" dirty="0"/>
            <a:t>Bloc n°2 - Analyse exploratoire, descriptive et inférentielle de données</a:t>
          </a:r>
          <a:endParaRPr lang="fr-FR" sz="2200" kern="1200" noProof="0" dirty="0"/>
        </a:p>
      </dsp:txBody>
      <dsp:txXfrm>
        <a:off x="936959" y="1404706"/>
        <a:ext cx="6545841" cy="773631"/>
      </dsp:txXfrm>
    </dsp:sp>
    <dsp:sp modelId="{07CB3071-D555-47DA-A36A-69EB91531FD8}">
      <dsp:nvSpPr>
        <dsp:cNvPr id="0" name=""/>
        <dsp:cNvSpPr/>
      </dsp:nvSpPr>
      <dsp:spPr>
        <a:xfrm>
          <a:off x="155951" y="943658"/>
          <a:ext cx="1516325" cy="167662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856811"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936959" y="1404706"/>
          <a:ext cx="6545841" cy="77363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14438"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fr-FR" sz="2200" b="0" i="0" kern="1200" dirty="0"/>
            <a:t>Bloc n°3 - Analyse prédictive de données structurées par l'intelligence artificielle</a:t>
          </a:r>
          <a:endParaRPr lang="fr-FR" sz="2200" kern="1200" noProof="0" dirty="0"/>
        </a:p>
      </dsp:txBody>
      <dsp:txXfrm>
        <a:off x="936959" y="1404706"/>
        <a:ext cx="6545841" cy="773631"/>
      </dsp:txXfrm>
    </dsp:sp>
    <dsp:sp modelId="{07CB3071-D555-47DA-A36A-69EB91531FD8}">
      <dsp:nvSpPr>
        <dsp:cNvPr id="0" name=""/>
        <dsp:cNvSpPr/>
      </dsp:nvSpPr>
      <dsp:spPr>
        <a:xfrm>
          <a:off x="155951" y="943658"/>
          <a:ext cx="1516325" cy="167662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856811"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936959" y="1404706"/>
          <a:ext cx="6545841" cy="77363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14438"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fr-FR" sz="2200" b="0" i="0" kern="1200" dirty="0"/>
            <a:t>Bloc n°4 - Analyse prédictive de données non-structurées par l'intelligence artificielle</a:t>
          </a:r>
          <a:endParaRPr lang="fr-FR" sz="2200" kern="1200" noProof="0" dirty="0"/>
        </a:p>
      </dsp:txBody>
      <dsp:txXfrm>
        <a:off x="936959" y="1404706"/>
        <a:ext cx="6545841" cy="773631"/>
      </dsp:txXfrm>
    </dsp:sp>
    <dsp:sp modelId="{07CB3071-D555-47DA-A36A-69EB91531FD8}">
      <dsp:nvSpPr>
        <dsp:cNvPr id="0" name=""/>
        <dsp:cNvSpPr/>
      </dsp:nvSpPr>
      <dsp:spPr>
        <a:xfrm>
          <a:off x="155951" y="943658"/>
          <a:ext cx="1516325" cy="167662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854248"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944237" y="1403061"/>
          <a:ext cx="7489398" cy="77700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14438" tIns="50800" rIns="50800" bIns="50800" numCol="1" spcCol="1270" rtlCol="0" anchor="ctr" anchorCtr="0">
          <a:noAutofit/>
        </a:bodyPr>
        <a:lstStyle/>
        <a:p>
          <a:pPr marL="0" lvl="0" indent="0" algn="l" defTabSz="889000" rtl="0">
            <a:lnSpc>
              <a:spcPct val="100000"/>
            </a:lnSpc>
            <a:spcBef>
              <a:spcPct val="0"/>
            </a:spcBef>
            <a:spcAft>
              <a:spcPct val="35000"/>
            </a:spcAft>
            <a:buNone/>
          </a:pPr>
          <a:r>
            <a:rPr lang="fr-FR" sz="2000" b="0" i="0" kern="1200" dirty="0"/>
            <a:t>Bloc n°5 - Industrialisation d'un algorithme d'apprentissage automatique et automatisation des processus de décision</a:t>
          </a:r>
        </a:p>
      </dsp:txBody>
      <dsp:txXfrm>
        <a:off x="944237" y="1403061"/>
        <a:ext cx="7489398" cy="777004"/>
      </dsp:txXfrm>
    </dsp:sp>
    <dsp:sp modelId="{07CB3071-D555-47DA-A36A-69EB91531FD8}">
      <dsp:nvSpPr>
        <dsp:cNvPr id="0" name=""/>
        <dsp:cNvSpPr/>
      </dsp:nvSpPr>
      <dsp:spPr>
        <a:xfrm>
          <a:off x="156631" y="940003"/>
          <a:ext cx="1522936" cy="16839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685156"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1451513" y="1403061"/>
          <a:ext cx="6813030" cy="77700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14438" tIns="55880" rIns="55880" bIns="55880" numCol="1" spcCol="1270" rtlCol="0" anchor="ctr" anchorCtr="0">
          <a:noAutofit/>
        </a:bodyPr>
        <a:lstStyle/>
        <a:p>
          <a:pPr marL="0" lvl="0" indent="0" algn="l" defTabSz="977900" rtl="0">
            <a:lnSpc>
              <a:spcPct val="100000"/>
            </a:lnSpc>
            <a:spcBef>
              <a:spcPct val="0"/>
            </a:spcBef>
            <a:spcAft>
              <a:spcPct val="35000"/>
            </a:spcAft>
            <a:buNone/>
          </a:pPr>
          <a:r>
            <a:rPr lang="fr-FR" sz="2200" b="0" i="0" kern="1200" dirty="0"/>
            <a:t>Bloc n°6 - Direction de projets de gestion de données</a:t>
          </a:r>
        </a:p>
      </dsp:txBody>
      <dsp:txXfrm>
        <a:off x="1451513" y="1403061"/>
        <a:ext cx="6813030" cy="777004"/>
      </dsp:txXfrm>
    </dsp:sp>
    <dsp:sp modelId="{07CB3071-D555-47DA-A36A-69EB91531FD8}">
      <dsp:nvSpPr>
        <dsp:cNvPr id="0" name=""/>
        <dsp:cNvSpPr/>
      </dsp:nvSpPr>
      <dsp:spPr>
        <a:xfrm>
          <a:off x="325723" y="940003"/>
          <a:ext cx="1522936" cy="16839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3367168-A7C3-4A51-ACFE-4D76B720982F}" type="datetime1">
              <a:rPr lang="fr-FR" smtClean="0"/>
              <a:t>07/12/2023</a:t>
            </a:fld>
            <a:endParaRPr lang="fr-FR"/>
          </a:p>
        </p:txBody>
      </p:sp>
      <p:sp>
        <p:nvSpPr>
          <p:cNvPr id="4" name="Espace réservé du pied de page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fr-FR" smtClean="0"/>
              <a:t>‹N°›</a:t>
            </a:fld>
            <a:endParaRPr lang="fr-F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B4F1169-1988-463B-A52C-EF5C9A50040C}" type="datetime1">
              <a:rPr lang="fr-FR" noProof="0" smtClean="0"/>
              <a:t>07/12/2023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fr-FR" noProof="0" smtClean="0"/>
              <a:t>‹N°›</a:t>
            </a:fld>
            <a:endParaRPr lang="fr-FR"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a:t>
            </a:fld>
            <a:endParaRPr lang="fr-FR"/>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74</a:t>
            </a:fld>
            <a:endParaRPr lang="fr-FR"/>
          </a:p>
        </p:txBody>
      </p:sp>
    </p:spTree>
    <p:extLst>
      <p:ext uri="{BB962C8B-B14F-4D97-AF65-F5344CB8AC3E}">
        <p14:creationId xmlns:p14="http://schemas.microsoft.com/office/powerpoint/2010/main" val="276662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75</a:t>
            </a:fld>
            <a:endParaRPr lang="fr-FR"/>
          </a:p>
        </p:txBody>
      </p:sp>
    </p:spTree>
    <p:extLst>
      <p:ext uri="{BB962C8B-B14F-4D97-AF65-F5344CB8AC3E}">
        <p14:creationId xmlns:p14="http://schemas.microsoft.com/office/powerpoint/2010/main" val="396683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84</a:t>
            </a:fld>
            <a:endParaRPr lang="fr-FR"/>
          </a:p>
        </p:txBody>
      </p:sp>
    </p:spTree>
    <p:extLst>
      <p:ext uri="{BB962C8B-B14F-4D97-AF65-F5344CB8AC3E}">
        <p14:creationId xmlns:p14="http://schemas.microsoft.com/office/powerpoint/2010/main" val="104671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85</a:t>
            </a:fld>
            <a:endParaRPr lang="fr-FR"/>
          </a:p>
        </p:txBody>
      </p:sp>
    </p:spTree>
    <p:extLst>
      <p:ext uri="{BB962C8B-B14F-4D97-AF65-F5344CB8AC3E}">
        <p14:creationId xmlns:p14="http://schemas.microsoft.com/office/powerpoint/2010/main" val="3212905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95</a:t>
            </a:fld>
            <a:endParaRPr lang="fr-FR"/>
          </a:p>
        </p:txBody>
      </p:sp>
    </p:spTree>
    <p:extLst>
      <p:ext uri="{BB962C8B-B14F-4D97-AF65-F5344CB8AC3E}">
        <p14:creationId xmlns:p14="http://schemas.microsoft.com/office/powerpoint/2010/main" val="414211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2</a:t>
            </a:fld>
            <a:endParaRPr lang="fr-FR"/>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3</a:t>
            </a:fld>
            <a:endParaRPr lang="fr-FR"/>
          </a:p>
        </p:txBody>
      </p:sp>
    </p:spTree>
    <p:extLst>
      <p:ext uri="{BB962C8B-B14F-4D97-AF65-F5344CB8AC3E}">
        <p14:creationId xmlns:p14="http://schemas.microsoft.com/office/powerpoint/2010/main" val="3008525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15</a:t>
            </a:fld>
            <a:endParaRPr lang="fr-FR"/>
          </a:p>
        </p:txBody>
      </p:sp>
    </p:spTree>
    <p:extLst>
      <p:ext uri="{BB962C8B-B14F-4D97-AF65-F5344CB8AC3E}">
        <p14:creationId xmlns:p14="http://schemas.microsoft.com/office/powerpoint/2010/main" val="687833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16</a:t>
            </a:fld>
            <a:endParaRPr lang="fr-FR"/>
          </a:p>
        </p:txBody>
      </p:sp>
    </p:spTree>
    <p:extLst>
      <p:ext uri="{BB962C8B-B14F-4D97-AF65-F5344CB8AC3E}">
        <p14:creationId xmlns:p14="http://schemas.microsoft.com/office/powerpoint/2010/main" val="138938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34</a:t>
            </a:fld>
            <a:endParaRPr lang="fr-FR"/>
          </a:p>
        </p:txBody>
      </p:sp>
    </p:spTree>
    <p:extLst>
      <p:ext uri="{BB962C8B-B14F-4D97-AF65-F5344CB8AC3E}">
        <p14:creationId xmlns:p14="http://schemas.microsoft.com/office/powerpoint/2010/main" val="639308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35</a:t>
            </a:fld>
            <a:endParaRPr lang="fr-FR"/>
          </a:p>
        </p:txBody>
      </p:sp>
    </p:spTree>
    <p:extLst>
      <p:ext uri="{BB962C8B-B14F-4D97-AF65-F5344CB8AC3E}">
        <p14:creationId xmlns:p14="http://schemas.microsoft.com/office/powerpoint/2010/main" val="3476692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59</a:t>
            </a:fld>
            <a:endParaRPr lang="fr-FR"/>
          </a:p>
        </p:txBody>
      </p:sp>
    </p:spTree>
    <p:extLst>
      <p:ext uri="{BB962C8B-B14F-4D97-AF65-F5344CB8AC3E}">
        <p14:creationId xmlns:p14="http://schemas.microsoft.com/office/powerpoint/2010/main" val="1608233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C6B3AB32-59DF-41F1-9618-EDFBF5049629}" type="slidenum">
              <a:rPr lang="fr-FR" smtClean="0"/>
              <a:t>60</a:t>
            </a:fld>
            <a:endParaRPr lang="fr-FR"/>
          </a:p>
        </p:txBody>
      </p:sp>
    </p:spTree>
    <p:extLst>
      <p:ext uri="{BB962C8B-B14F-4D97-AF65-F5344CB8AC3E}">
        <p14:creationId xmlns:p14="http://schemas.microsoft.com/office/powerpoint/2010/main" val="3457370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fr-FR" noProof="0"/>
              <a:t>Modifiez le style du titre</a:t>
            </a:r>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3F3B20A7-A3FE-46B9-84EA-B4257BA7E60C}" type="datetime1">
              <a:rPr lang="fr-FR" noProof="0" smtClean="0"/>
              <a:t>07/12/2023</a:t>
            </a:fld>
            <a:endParaRPr lang="fr-FR" noProof="0"/>
          </a:p>
        </p:txBody>
      </p:sp>
      <p:sp>
        <p:nvSpPr>
          <p:cNvPr id="5" name="Espace réservé du pied de page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E5E3FBB-57D2-4FB3-B51E-0FDE8CEE6791}" type="datetime1">
              <a:rPr lang="fr-FR" noProof="0" smtClean="0"/>
              <a:t>07/12/2023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a:xfrm>
            <a:off x="8839201" y="675726"/>
            <a:ext cx="2004164" cy="5183073"/>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774923" y="675726"/>
            <a:ext cx="7896279" cy="5183073"/>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BE9F9435-70D7-42BA-8564-5EC34B97B69E}" type="datetime1">
              <a:rPr lang="fr-FR" noProof="0" smtClean="0"/>
              <a:t>07/12/2023</a:t>
            </a:fld>
            <a:endParaRPr lang="fr-FR" noProof="0"/>
          </a:p>
        </p:txBody>
      </p:sp>
      <p:sp>
        <p:nvSpPr>
          <p:cNvPr id="5" name="Espace réservé du pied de page 4"/>
          <p:cNvSpPr>
            <a:spLocks noGrp="1"/>
          </p:cNvSpPr>
          <p:nvPr>
            <p:ph type="ftr" sz="quarter" idx="11"/>
          </p:nvPr>
        </p:nvSpPr>
        <p:spPr>
          <a:xfrm>
            <a:off x="774923" y="5951811"/>
            <a:ext cx="7896279"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contenu 2"/>
          <p:cNvSpPr>
            <a:spLocks noGrp="1"/>
          </p:cNvSpPr>
          <p:nvPr>
            <p:ph idx="1" hasCustomPrompt="1"/>
          </p:nvPr>
        </p:nvSpPr>
        <p:spPr>
          <a:xfrm>
            <a:off x="581192" y="2180496"/>
            <a:ext cx="11029615" cy="3678303"/>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9B34D2F-0B02-482E-ABD2-95D8C2FF2A58}" type="datetime1">
              <a:rPr lang="fr-FR" noProof="0" smtClean="0"/>
              <a:t>07/12/2023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a:xfrm>
            <a:off x="10558300" y="5956137"/>
            <a:ext cx="1052508" cy="365125"/>
          </a:xfrm>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126ECFBB-4871-428F-B4AE-1EF357E63674}" type="datetime1">
              <a:rPr lang="fr-FR" noProof="0" smtClean="0"/>
              <a:t>07/12/2023</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75517F14-0D9C-452E-A596-36902551AE9C}" type="datetime1">
              <a:rPr lang="fr-FR" noProof="0" smtClean="0"/>
              <a:t>07/12/2023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FA9BF800-A62B-4735-B9A7-5450007C0A78}" type="datetime1">
              <a:rPr lang="fr-FR" noProof="0" smtClean="0"/>
              <a:t>07/12/2023</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rtlCol="0"/>
          <a:lstStyle/>
          <a:p>
            <a:pPr rtl="0"/>
            <a:fld id="{F47267E0-A979-4430-94B4-54611641D8EE}" type="datetime1">
              <a:rPr lang="fr-FR" noProof="0" smtClean="0"/>
              <a:t>07/12/2023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p:cNvSpPr>
            <a:spLocks noGrp="1"/>
          </p:cNvSpPr>
          <p:nvPr>
            <p:ph type="title"/>
          </p:nvPr>
        </p:nvSpPr>
        <p:spPr>
          <a:xfrm>
            <a:off x="575894" y="729658"/>
            <a:ext cx="11029616" cy="988332"/>
          </a:xfrm>
        </p:spPr>
        <p:txBody>
          <a:bodyPr rtlCol="0"/>
          <a:lstStyle/>
          <a:p>
            <a:pPr rtl="0"/>
            <a:r>
              <a:rPr lang="fr-FR" noProof="0"/>
              <a:t>Modifiez le style du titre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C58A73B6-B077-488D-82CF-3056D5BAC73E}" type="datetime1">
              <a:rPr lang="fr-FR" noProof="0" smtClean="0"/>
              <a:t>07/12/2023</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lvl1pPr>
              <a:defRPr>
                <a:solidFill>
                  <a:schemeClr val="accent1">
                    <a:lumMod val="75000"/>
                    <a:lumOff val="25000"/>
                  </a:schemeClr>
                </a:solidFill>
              </a:defRPr>
            </a:lvl1pPr>
          </a:lstStyle>
          <a:p>
            <a:pPr rtl="0"/>
            <a:fld id="{98F108A3-3495-404B-9869-1BA62DF0E465}" type="datetime1">
              <a:rPr lang="fr-FR" noProof="0" smtClean="0"/>
              <a:t>07/12/2023</a:t>
            </a:fld>
            <a:endParaRPr lang="fr-FR" noProof="0"/>
          </a:p>
        </p:txBody>
      </p:sp>
      <p:sp>
        <p:nvSpPr>
          <p:cNvPr id="6" name="Espace réservé du pied de page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7" name="Espace réservé du numéro de diapositiv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94B550F6-4238-41AE-B6F4-4D375745C983}" type="datetime1">
              <a:rPr lang="fr-FR" noProof="0" smtClean="0"/>
              <a:t>07/12/2023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BBB97F02-5EDD-4BF6-BE41-AB41D1FEABF8}" type="datetime1">
              <a:rPr lang="fr-FR" noProof="0" smtClean="0"/>
              <a:t>07/12/2023</a:t>
            </a:fld>
            <a:endParaRPr lang="fr-FR" noProof="0"/>
          </a:p>
        </p:txBody>
      </p:sp>
      <p:sp>
        <p:nvSpPr>
          <p:cNvPr id="5" name="Espace réservé du pied de page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fr-FR" noProof="0"/>
          </a:p>
        </p:txBody>
      </p:sp>
      <p:sp>
        <p:nvSpPr>
          <p:cNvPr id="6" name="Espace réservé du numéro de diapositiv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fr-FR" noProof="0" smtClean="0"/>
              <a:pPr/>
              <a:t>‹N°›</a:t>
            </a:fld>
            <a:endParaRPr lang="fr-FR"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jpe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e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jpeg"/><Relationship Id="rId7" Type="http://schemas.openxmlformats.org/officeDocument/2006/relationships/diagramColors" Target="../diagrams/colors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8000" b="-38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nvGrpSpPr>
          <p:cNvPr id="17" name="Groupe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algn="r" rtl="0"/>
            <a:r>
              <a:rPr lang="fr-FR" dirty="0">
                <a:solidFill>
                  <a:srgbClr val="7CEBFF"/>
                </a:solidFill>
                <a:latin typeface="Calibri" panose="020F0502020204030204" pitchFamily="34" charset="0"/>
                <a:ea typeface="Calibri" panose="020F0502020204030204" pitchFamily="34" charset="0"/>
                <a:cs typeface="Calibri" panose="020F0502020204030204" pitchFamily="34" charset="0"/>
              </a:rPr>
              <a:t>Jean-Benoît Claisse</a:t>
            </a:r>
          </a:p>
        </p:txBody>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760396"/>
          </a:xfrm>
        </p:spPr>
        <p:txBody>
          <a:bodyPr rtlCol="0">
            <a:noAutofit/>
          </a:bodyPr>
          <a:lstStyle/>
          <a:p>
            <a:pPr algn="ctr" rtl="0"/>
            <a:r>
              <a:rPr lang="fr-FR" sz="2400" dirty="0">
                <a:solidFill>
                  <a:schemeClr val="bg1"/>
                </a:solidFill>
                <a:latin typeface="Calibri" panose="020F0502020204030204" pitchFamily="34" charset="0"/>
                <a:ea typeface="Calibri" panose="020F0502020204030204" pitchFamily="34" charset="0"/>
                <a:cs typeface="Calibri" panose="020F0502020204030204" pitchFamily="34" charset="0"/>
              </a:rPr>
              <a:t>Titre concepteur développeur en sciences des données</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3B9E788A-CAAB-4D61-9423-C463F84688B1}"/>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Transformation des données (EDA via PYTHON)</a:t>
            </a:r>
          </a:p>
        </p:txBody>
      </p:sp>
      <p:pic>
        <p:nvPicPr>
          <p:cNvPr id="2" name="Image 1">
            <a:extLst>
              <a:ext uri="{FF2B5EF4-FFF2-40B4-BE49-F238E27FC236}">
                <a16:creationId xmlns:a16="http://schemas.microsoft.com/office/drawing/2014/main" id="{3508C16E-E605-1E5E-4657-55E27F212123}"/>
              </a:ext>
            </a:extLst>
          </p:cNvPr>
          <p:cNvPicPr>
            <a:picLocks noChangeAspect="1"/>
          </p:cNvPicPr>
          <p:nvPr/>
        </p:nvPicPr>
        <p:blipFill rotWithShape="1">
          <a:blip r:embed="rId2"/>
          <a:srcRect t="48325" r="66822" b="22881"/>
          <a:stretch/>
        </p:blipFill>
        <p:spPr>
          <a:xfrm>
            <a:off x="973828" y="3663707"/>
            <a:ext cx="4315899" cy="1167886"/>
          </a:xfrm>
          <a:prstGeom prst="rect">
            <a:avLst/>
          </a:prstGeom>
        </p:spPr>
      </p:pic>
      <p:pic>
        <p:nvPicPr>
          <p:cNvPr id="5" name="Espace réservé du contenu 5">
            <a:extLst>
              <a:ext uri="{FF2B5EF4-FFF2-40B4-BE49-F238E27FC236}">
                <a16:creationId xmlns:a16="http://schemas.microsoft.com/office/drawing/2014/main" id="{10B108FC-5250-1DF6-A33C-E2E5A635FFEA}"/>
              </a:ext>
            </a:extLst>
          </p:cNvPr>
          <p:cNvPicPr>
            <a:picLocks noGrp="1" noChangeAspect="1"/>
          </p:cNvPicPr>
          <p:nvPr>
            <p:ph idx="1"/>
          </p:nvPr>
        </p:nvPicPr>
        <p:blipFill rotWithShape="1">
          <a:blip r:embed="rId3"/>
          <a:srcRect r="48076"/>
          <a:stretch/>
        </p:blipFill>
        <p:spPr>
          <a:xfrm>
            <a:off x="4716697" y="2189090"/>
            <a:ext cx="3817628" cy="661677"/>
          </a:xfrm>
        </p:spPr>
      </p:pic>
      <p:sp>
        <p:nvSpPr>
          <p:cNvPr id="4" name="ZoneTexte 3">
            <a:extLst>
              <a:ext uri="{FF2B5EF4-FFF2-40B4-BE49-F238E27FC236}">
                <a16:creationId xmlns:a16="http://schemas.microsoft.com/office/drawing/2014/main" id="{96739324-DDFE-B2DD-60A3-1FC86A9C2B84}"/>
              </a:ext>
            </a:extLst>
          </p:cNvPr>
          <p:cNvSpPr txBox="1"/>
          <p:nvPr/>
        </p:nvSpPr>
        <p:spPr>
          <a:xfrm>
            <a:off x="498185" y="1867267"/>
            <a:ext cx="11239500" cy="276999"/>
          </a:xfrm>
          <a:prstGeom prst="rect">
            <a:avLst/>
          </a:prstGeom>
          <a:noFill/>
        </p:spPr>
        <p:txBody>
          <a:bodyPr wrap="square" rtlCol="0">
            <a:spAutoFit/>
          </a:bodyPr>
          <a:lstStyle/>
          <a:p>
            <a:pPr marL="285750" indent="-285750">
              <a:buFont typeface="Arial" panose="020B0604020202020204" pitchFamily="34" charset="0"/>
              <a:buChar char="•"/>
            </a:pPr>
            <a:r>
              <a:rPr lang="fr-FR" sz="1200" dirty="0"/>
              <a:t>Dans premier temps nous devons transposer le </a:t>
            </a:r>
            <a:r>
              <a:rPr lang="fr-FR" sz="1200" dirty="0" err="1"/>
              <a:t>Dataframe</a:t>
            </a:r>
            <a:r>
              <a:rPr lang="fr-FR" sz="1200" dirty="0"/>
              <a:t> afin d’obtenir la bonne structure :</a:t>
            </a:r>
          </a:p>
        </p:txBody>
      </p:sp>
      <p:sp>
        <p:nvSpPr>
          <p:cNvPr id="8" name="ZoneTexte 7">
            <a:extLst>
              <a:ext uri="{FF2B5EF4-FFF2-40B4-BE49-F238E27FC236}">
                <a16:creationId xmlns:a16="http://schemas.microsoft.com/office/drawing/2014/main" id="{0B61E727-B52D-3132-A7E8-D78A6FA8BCF6}"/>
              </a:ext>
            </a:extLst>
          </p:cNvPr>
          <p:cNvSpPr txBox="1"/>
          <p:nvPr/>
        </p:nvSpPr>
        <p:spPr>
          <a:xfrm>
            <a:off x="498185" y="3064755"/>
            <a:ext cx="11239500" cy="461665"/>
          </a:xfrm>
          <a:prstGeom prst="rect">
            <a:avLst/>
          </a:prstGeom>
          <a:noFill/>
        </p:spPr>
        <p:txBody>
          <a:bodyPr wrap="square" rtlCol="0">
            <a:spAutoFit/>
          </a:bodyPr>
          <a:lstStyle/>
          <a:p>
            <a:pPr marL="285750" indent="-285750">
              <a:buFont typeface="Arial" panose="020B0604020202020204" pitchFamily="34" charset="0"/>
              <a:buChar char="•"/>
            </a:pPr>
            <a:r>
              <a:rPr lang="fr-FR" sz="1200" dirty="0"/>
              <a:t>Ensuite nous ajoutons les éléments essentiels dans différentes colonnes indépendantes car elle n’apparaissaient pas nativement dans le tableau du site infoclimats.fr</a:t>
            </a:r>
          </a:p>
          <a:p>
            <a:r>
              <a:rPr lang="fr-FR" sz="1200" dirty="0"/>
              <a:t>(nom station, coordonnées, ville, etc…) :</a:t>
            </a:r>
          </a:p>
        </p:txBody>
      </p:sp>
      <p:sp>
        <p:nvSpPr>
          <p:cNvPr id="9" name="ZoneTexte 8">
            <a:extLst>
              <a:ext uri="{FF2B5EF4-FFF2-40B4-BE49-F238E27FC236}">
                <a16:creationId xmlns:a16="http://schemas.microsoft.com/office/drawing/2014/main" id="{896D85C9-9D66-17C9-0C41-1FFCF92F8655}"/>
              </a:ext>
            </a:extLst>
          </p:cNvPr>
          <p:cNvSpPr txBox="1"/>
          <p:nvPr/>
        </p:nvSpPr>
        <p:spPr>
          <a:xfrm>
            <a:off x="581192" y="5056457"/>
            <a:ext cx="11239500" cy="276999"/>
          </a:xfrm>
          <a:prstGeom prst="rect">
            <a:avLst/>
          </a:prstGeom>
          <a:noFill/>
        </p:spPr>
        <p:txBody>
          <a:bodyPr wrap="square" rtlCol="0">
            <a:spAutoFit/>
          </a:bodyPr>
          <a:lstStyle/>
          <a:p>
            <a:pPr marL="285750" indent="-285750">
              <a:buFont typeface="Arial" panose="020B0604020202020204" pitchFamily="34" charset="0"/>
              <a:buChar char="•"/>
            </a:pPr>
            <a:r>
              <a:rPr lang="fr-FR" sz="1200" dirty="0"/>
              <a:t>Suppression des données inutile pour optimiser le stockage :</a:t>
            </a:r>
          </a:p>
        </p:txBody>
      </p:sp>
      <p:pic>
        <p:nvPicPr>
          <p:cNvPr id="11" name="Image 10">
            <a:extLst>
              <a:ext uri="{FF2B5EF4-FFF2-40B4-BE49-F238E27FC236}">
                <a16:creationId xmlns:a16="http://schemas.microsoft.com/office/drawing/2014/main" id="{662F5AE5-764C-B36B-6ECA-2BCB429A83F4}"/>
              </a:ext>
            </a:extLst>
          </p:cNvPr>
          <p:cNvPicPr>
            <a:picLocks noChangeAspect="1"/>
          </p:cNvPicPr>
          <p:nvPr/>
        </p:nvPicPr>
        <p:blipFill>
          <a:blip r:embed="rId4"/>
          <a:stretch>
            <a:fillRect/>
          </a:stretch>
        </p:blipFill>
        <p:spPr>
          <a:xfrm>
            <a:off x="973828" y="2371486"/>
            <a:ext cx="2419688" cy="381053"/>
          </a:xfrm>
          <a:prstGeom prst="rect">
            <a:avLst/>
          </a:prstGeom>
        </p:spPr>
      </p:pic>
      <p:sp>
        <p:nvSpPr>
          <p:cNvPr id="12" name="Flèche : droite 11">
            <a:extLst>
              <a:ext uri="{FF2B5EF4-FFF2-40B4-BE49-F238E27FC236}">
                <a16:creationId xmlns:a16="http://schemas.microsoft.com/office/drawing/2014/main" id="{40B1DD7B-91DB-C202-54EA-FAFB831926A9}"/>
              </a:ext>
            </a:extLst>
          </p:cNvPr>
          <p:cNvSpPr/>
          <p:nvPr/>
        </p:nvSpPr>
        <p:spPr>
          <a:xfrm>
            <a:off x="3735457" y="2432446"/>
            <a:ext cx="639299" cy="205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727ABA1D-65E2-C09C-2894-98C8172351CD}"/>
              </a:ext>
            </a:extLst>
          </p:cNvPr>
          <p:cNvPicPr>
            <a:picLocks noChangeAspect="1"/>
          </p:cNvPicPr>
          <p:nvPr/>
        </p:nvPicPr>
        <p:blipFill>
          <a:blip r:embed="rId5"/>
          <a:stretch>
            <a:fillRect/>
          </a:stretch>
        </p:blipFill>
        <p:spPr>
          <a:xfrm>
            <a:off x="973828" y="5558320"/>
            <a:ext cx="6544588" cy="571580"/>
          </a:xfrm>
          <a:prstGeom prst="rect">
            <a:avLst/>
          </a:prstGeom>
        </p:spPr>
      </p:pic>
    </p:spTree>
    <p:extLst>
      <p:ext uri="{BB962C8B-B14F-4D97-AF65-F5344CB8AC3E}">
        <p14:creationId xmlns:p14="http://schemas.microsoft.com/office/powerpoint/2010/main" val="3726407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3B9E788A-CAAB-4D61-9423-C463F84688B1}"/>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Transformation des données (EDA via PYTHON)</a:t>
            </a:r>
          </a:p>
        </p:txBody>
      </p:sp>
      <p:sp>
        <p:nvSpPr>
          <p:cNvPr id="4" name="ZoneTexte 3">
            <a:extLst>
              <a:ext uri="{FF2B5EF4-FFF2-40B4-BE49-F238E27FC236}">
                <a16:creationId xmlns:a16="http://schemas.microsoft.com/office/drawing/2014/main" id="{96739324-DDFE-B2DD-60A3-1FC86A9C2B84}"/>
              </a:ext>
            </a:extLst>
          </p:cNvPr>
          <p:cNvSpPr txBox="1"/>
          <p:nvPr/>
        </p:nvSpPr>
        <p:spPr>
          <a:xfrm>
            <a:off x="498185" y="1968651"/>
            <a:ext cx="11239500" cy="276999"/>
          </a:xfrm>
          <a:prstGeom prst="rect">
            <a:avLst/>
          </a:prstGeom>
          <a:noFill/>
        </p:spPr>
        <p:txBody>
          <a:bodyPr wrap="square" rtlCol="0">
            <a:spAutoFit/>
          </a:bodyPr>
          <a:lstStyle/>
          <a:p>
            <a:r>
              <a:rPr lang="fr-FR" sz="1200" dirty="0"/>
              <a:t>Résultat après transformation des données :</a:t>
            </a:r>
          </a:p>
        </p:txBody>
      </p:sp>
      <p:pic>
        <p:nvPicPr>
          <p:cNvPr id="15" name="Image 14">
            <a:extLst>
              <a:ext uri="{FF2B5EF4-FFF2-40B4-BE49-F238E27FC236}">
                <a16:creationId xmlns:a16="http://schemas.microsoft.com/office/drawing/2014/main" id="{489E7F03-62BF-8E93-6F4F-06B52E36F708}"/>
              </a:ext>
            </a:extLst>
          </p:cNvPr>
          <p:cNvPicPr>
            <a:picLocks noChangeAspect="1"/>
          </p:cNvPicPr>
          <p:nvPr/>
        </p:nvPicPr>
        <p:blipFill>
          <a:blip r:embed="rId2"/>
          <a:stretch>
            <a:fillRect/>
          </a:stretch>
        </p:blipFill>
        <p:spPr>
          <a:xfrm>
            <a:off x="581192" y="2428240"/>
            <a:ext cx="10889448" cy="4066136"/>
          </a:xfrm>
          <a:prstGeom prst="rect">
            <a:avLst/>
          </a:prstGeom>
        </p:spPr>
      </p:pic>
    </p:spTree>
    <p:extLst>
      <p:ext uri="{BB962C8B-B14F-4D97-AF65-F5344CB8AC3E}">
        <p14:creationId xmlns:p14="http://schemas.microsoft.com/office/powerpoint/2010/main" val="2911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A6EDE85A-7442-4151-A74B-AA9478541519}"/>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Stockage temporaire des données</a:t>
            </a:r>
          </a:p>
        </p:txBody>
      </p:sp>
      <p:pic>
        <p:nvPicPr>
          <p:cNvPr id="2" name="Image 1">
            <a:extLst>
              <a:ext uri="{FF2B5EF4-FFF2-40B4-BE49-F238E27FC236}">
                <a16:creationId xmlns:a16="http://schemas.microsoft.com/office/drawing/2014/main" id="{8A895D8F-CDCC-C90E-B50E-4C4DC5A11F6D}"/>
              </a:ext>
            </a:extLst>
          </p:cNvPr>
          <p:cNvPicPr>
            <a:picLocks noChangeAspect="1"/>
          </p:cNvPicPr>
          <p:nvPr/>
        </p:nvPicPr>
        <p:blipFill rotWithShape="1">
          <a:blip r:embed="rId2"/>
          <a:srcRect r="20000" b="61122"/>
          <a:stretch/>
        </p:blipFill>
        <p:spPr>
          <a:xfrm>
            <a:off x="655557" y="4484177"/>
            <a:ext cx="4199434" cy="1450757"/>
          </a:xfrm>
          <a:prstGeom prst="rect">
            <a:avLst/>
          </a:prstGeom>
        </p:spPr>
      </p:pic>
      <p:sp>
        <p:nvSpPr>
          <p:cNvPr id="3" name="Flèche : droite 2">
            <a:extLst>
              <a:ext uri="{FF2B5EF4-FFF2-40B4-BE49-F238E27FC236}">
                <a16:creationId xmlns:a16="http://schemas.microsoft.com/office/drawing/2014/main" id="{8089F260-B17B-605C-D0BD-56F7B16037DA}"/>
              </a:ext>
            </a:extLst>
          </p:cNvPr>
          <p:cNvSpPr/>
          <p:nvPr/>
        </p:nvSpPr>
        <p:spPr>
          <a:xfrm>
            <a:off x="5206411" y="5024888"/>
            <a:ext cx="746449"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Espace réservé du contenu 5">
            <a:extLst>
              <a:ext uri="{FF2B5EF4-FFF2-40B4-BE49-F238E27FC236}">
                <a16:creationId xmlns:a16="http://schemas.microsoft.com/office/drawing/2014/main" id="{0F5D756E-AE9B-3421-5957-37168BE1E31B}"/>
              </a:ext>
            </a:extLst>
          </p:cNvPr>
          <p:cNvPicPr>
            <a:picLocks noGrp="1" noChangeAspect="1"/>
          </p:cNvPicPr>
          <p:nvPr>
            <p:ph idx="1"/>
          </p:nvPr>
        </p:nvPicPr>
        <p:blipFill rotWithShape="1">
          <a:blip r:embed="rId3"/>
          <a:srcRect t="13965"/>
          <a:stretch/>
        </p:blipFill>
        <p:spPr>
          <a:xfrm>
            <a:off x="6452501" y="4037053"/>
            <a:ext cx="4714898" cy="2345003"/>
          </a:xfrm>
        </p:spPr>
      </p:pic>
      <p:sp>
        <p:nvSpPr>
          <p:cNvPr id="7" name="ZoneTexte 6">
            <a:extLst>
              <a:ext uri="{FF2B5EF4-FFF2-40B4-BE49-F238E27FC236}">
                <a16:creationId xmlns:a16="http://schemas.microsoft.com/office/drawing/2014/main" id="{AF8D1566-9592-BB9E-83BF-90B60BCF4D6A}"/>
              </a:ext>
            </a:extLst>
          </p:cNvPr>
          <p:cNvSpPr txBox="1"/>
          <p:nvPr/>
        </p:nvSpPr>
        <p:spPr>
          <a:xfrm>
            <a:off x="581192" y="3760054"/>
            <a:ext cx="6951306" cy="276999"/>
          </a:xfrm>
          <a:prstGeom prst="rect">
            <a:avLst/>
          </a:prstGeom>
          <a:noFill/>
        </p:spPr>
        <p:txBody>
          <a:bodyPr wrap="square" rtlCol="0">
            <a:spAutoFit/>
          </a:bodyPr>
          <a:lstStyle/>
          <a:p>
            <a:r>
              <a:rPr lang="fr-FR" sz="1200" dirty="0"/>
              <a:t>Les données prétraitées sont stockées dans une base PostgreSQL avec </a:t>
            </a:r>
            <a:r>
              <a:rPr lang="fr-FR" sz="1200" dirty="0" err="1"/>
              <a:t>SQLAlchemy</a:t>
            </a:r>
            <a:r>
              <a:rPr lang="fr-FR" sz="1200" dirty="0"/>
              <a:t> </a:t>
            </a:r>
          </a:p>
        </p:txBody>
      </p:sp>
      <p:sp>
        <p:nvSpPr>
          <p:cNvPr id="4" name="ZoneTexte 3">
            <a:extLst>
              <a:ext uri="{FF2B5EF4-FFF2-40B4-BE49-F238E27FC236}">
                <a16:creationId xmlns:a16="http://schemas.microsoft.com/office/drawing/2014/main" id="{66613DBE-FEC6-3E6F-765B-97A97194F477}"/>
              </a:ext>
            </a:extLst>
          </p:cNvPr>
          <p:cNvSpPr txBox="1"/>
          <p:nvPr/>
        </p:nvSpPr>
        <p:spPr>
          <a:xfrm>
            <a:off x="581192" y="1929881"/>
            <a:ext cx="6951306" cy="276999"/>
          </a:xfrm>
          <a:prstGeom prst="rect">
            <a:avLst/>
          </a:prstGeom>
          <a:noFill/>
        </p:spPr>
        <p:txBody>
          <a:bodyPr wrap="square" rtlCol="0">
            <a:spAutoFit/>
          </a:bodyPr>
          <a:lstStyle/>
          <a:p>
            <a:r>
              <a:rPr lang="fr-FR" sz="1200" dirty="0"/>
              <a:t>Création d’une table </a:t>
            </a:r>
            <a:r>
              <a:rPr lang="fr-FR" sz="1200" dirty="0" err="1"/>
              <a:t>Postgree</a:t>
            </a:r>
            <a:r>
              <a:rPr lang="fr-FR" sz="1200" dirty="0"/>
              <a:t> SQL sur le site </a:t>
            </a:r>
            <a:r>
              <a:rPr lang="fr-FR" sz="1200" dirty="0" err="1"/>
              <a:t>Elephant</a:t>
            </a:r>
            <a:r>
              <a:rPr lang="fr-FR" sz="1200" dirty="0"/>
              <a:t> SQL :</a:t>
            </a:r>
          </a:p>
        </p:txBody>
      </p:sp>
      <p:pic>
        <p:nvPicPr>
          <p:cNvPr id="8" name="Image 7">
            <a:extLst>
              <a:ext uri="{FF2B5EF4-FFF2-40B4-BE49-F238E27FC236}">
                <a16:creationId xmlns:a16="http://schemas.microsoft.com/office/drawing/2014/main" id="{5FF7B00A-FFAC-1097-9662-FAF3B5481FCA}"/>
              </a:ext>
            </a:extLst>
          </p:cNvPr>
          <p:cNvPicPr>
            <a:picLocks noChangeAspect="1"/>
          </p:cNvPicPr>
          <p:nvPr/>
        </p:nvPicPr>
        <p:blipFill>
          <a:blip r:embed="rId4"/>
          <a:stretch>
            <a:fillRect/>
          </a:stretch>
        </p:blipFill>
        <p:spPr>
          <a:xfrm>
            <a:off x="9265935" y="1929881"/>
            <a:ext cx="1798305" cy="1721163"/>
          </a:xfrm>
          <a:prstGeom prst="rect">
            <a:avLst/>
          </a:prstGeom>
        </p:spPr>
      </p:pic>
      <p:sp>
        <p:nvSpPr>
          <p:cNvPr id="9" name="ZoneTexte 8">
            <a:extLst>
              <a:ext uri="{FF2B5EF4-FFF2-40B4-BE49-F238E27FC236}">
                <a16:creationId xmlns:a16="http://schemas.microsoft.com/office/drawing/2014/main" id="{D47097F9-8EAF-837C-43C6-2BAB43355B38}"/>
              </a:ext>
            </a:extLst>
          </p:cNvPr>
          <p:cNvSpPr txBox="1"/>
          <p:nvPr/>
        </p:nvSpPr>
        <p:spPr>
          <a:xfrm>
            <a:off x="9673700" y="2284126"/>
            <a:ext cx="1248300" cy="938719"/>
          </a:xfrm>
          <a:prstGeom prst="rect">
            <a:avLst/>
          </a:prstGeom>
          <a:noFill/>
        </p:spPr>
        <p:txBody>
          <a:bodyPr wrap="square" rtlCol="0">
            <a:spAutoFit/>
          </a:bodyPr>
          <a:lstStyle/>
          <a:p>
            <a:r>
              <a:rPr lang="fr-FR" sz="1100" dirty="0"/>
              <a:t>Afin de faciliter l’accès aux données un index sur le n° de la station est créé</a:t>
            </a:r>
          </a:p>
        </p:txBody>
      </p:sp>
      <p:pic>
        <p:nvPicPr>
          <p:cNvPr id="11" name="Image 10">
            <a:extLst>
              <a:ext uri="{FF2B5EF4-FFF2-40B4-BE49-F238E27FC236}">
                <a16:creationId xmlns:a16="http://schemas.microsoft.com/office/drawing/2014/main" id="{0F0AC4CC-3F82-BFA4-16F6-13C6E780DFBA}"/>
              </a:ext>
            </a:extLst>
          </p:cNvPr>
          <p:cNvPicPr>
            <a:picLocks noChangeAspect="1"/>
          </p:cNvPicPr>
          <p:nvPr/>
        </p:nvPicPr>
        <p:blipFill>
          <a:blip r:embed="rId5"/>
          <a:stretch>
            <a:fillRect/>
          </a:stretch>
        </p:blipFill>
        <p:spPr>
          <a:xfrm>
            <a:off x="655557" y="2464854"/>
            <a:ext cx="2210108" cy="609685"/>
          </a:xfrm>
          <a:prstGeom prst="rect">
            <a:avLst/>
          </a:prstGeom>
        </p:spPr>
      </p:pic>
      <p:pic>
        <p:nvPicPr>
          <p:cNvPr id="15" name="Image 14">
            <a:extLst>
              <a:ext uri="{FF2B5EF4-FFF2-40B4-BE49-F238E27FC236}">
                <a16:creationId xmlns:a16="http://schemas.microsoft.com/office/drawing/2014/main" id="{3D1DA416-0AF4-AE90-DC52-C946A91CC2A3}"/>
              </a:ext>
            </a:extLst>
          </p:cNvPr>
          <p:cNvPicPr>
            <a:picLocks noChangeAspect="1"/>
          </p:cNvPicPr>
          <p:nvPr/>
        </p:nvPicPr>
        <p:blipFill>
          <a:blip r:embed="rId6"/>
          <a:stretch>
            <a:fillRect/>
          </a:stretch>
        </p:blipFill>
        <p:spPr>
          <a:xfrm>
            <a:off x="6452501" y="2042728"/>
            <a:ext cx="2048161" cy="428685"/>
          </a:xfrm>
          <a:prstGeom prst="rect">
            <a:avLst/>
          </a:prstGeom>
        </p:spPr>
      </p:pic>
      <p:pic>
        <p:nvPicPr>
          <p:cNvPr id="17" name="Image 16">
            <a:extLst>
              <a:ext uri="{FF2B5EF4-FFF2-40B4-BE49-F238E27FC236}">
                <a16:creationId xmlns:a16="http://schemas.microsoft.com/office/drawing/2014/main" id="{308A6859-133E-13E5-CD7D-FC975B358D9A}"/>
              </a:ext>
            </a:extLst>
          </p:cNvPr>
          <p:cNvPicPr>
            <a:picLocks noChangeAspect="1"/>
          </p:cNvPicPr>
          <p:nvPr/>
        </p:nvPicPr>
        <p:blipFill>
          <a:blip r:embed="rId7"/>
          <a:stretch>
            <a:fillRect/>
          </a:stretch>
        </p:blipFill>
        <p:spPr>
          <a:xfrm>
            <a:off x="6670365" y="2522245"/>
            <a:ext cx="1724266" cy="790685"/>
          </a:xfrm>
          <a:prstGeom prst="rect">
            <a:avLst/>
          </a:prstGeom>
        </p:spPr>
      </p:pic>
      <p:pic>
        <p:nvPicPr>
          <p:cNvPr id="12" name="Image 11">
            <a:extLst>
              <a:ext uri="{FF2B5EF4-FFF2-40B4-BE49-F238E27FC236}">
                <a16:creationId xmlns:a16="http://schemas.microsoft.com/office/drawing/2014/main" id="{FF065B05-D9F1-9367-52FE-822E27B763EC}"/>
              </a:ext>
            </a:extLst>
          </p:cNvPr>
          <p:cNvPicPr>
            <a:picLocks noChangeAspect="1"/>
          </p:cNvPicPr>
          <p:nvPr/>
        </p:nvPicPr>
        <p:blipFill>
          <a:blip r:embed="rId8"/>
          <a:stretch>
            <a:fillRect/>
          </a:stretch>
        </p:blipFill>
        <p:spPr>
          <a:xfrm>
            <a:off x="2862392" y="2374164"/>
            <a:ext cx="2248214" cy="695422"/>
          </a:xfrm>
          <a:prstGeom prst="rect">
            <a:avLst/>
          </a:prstGeom>
        </p:spPr>
      </p:pic>
    </p:spTree>
    <p:extLst>
      <p:ext uri="{BB962C8B-B14F-4D97-AF65-F5344CB8AC3E}">
        <p14:creationId xmlns:p14="http://schemas.microsoft.com/office/powerpoint/2010/main" val="38958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73D73CAB-E812-4893-BAAA-D883366A277E}"/>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Exploration des données via un ETL (EDA via KNIME)</a:t>
            </a:r>
          </a:p>
        </p:txBody>
      </p:sp>
      <p:sp>
        <p:nvSpPr>
          <p:cNvPr id="16" name="ZoneTexte 15">
            <a:extLst>
              <a:ext uri="{FF2B5EF4-FFF2-40B4-BE49-F238E27FC236}">
                <a16:creationId xmlns:a16="http://schemas.microsoft.com/office/drawing/2014/main" id="{7199BCEA-1154-4BFC-5198-356C46C2FEAE}"/>
              </a:ext>
            </a:extLst>
          </p:cNvPr>
          <p:cNvSpPr txBox="1"/>
          <p:nvPr/>
        </p:nvSpPr>
        <p:spPr>
          <a:xfrm>
            <a:off x="442123" y="1830643"/>
            <a:ext cx="6951306" cy="1508105"/>
          </a:xfrm>
          <a:prstGeom prst="rect">
            <a:avLst/>
          </a:prstGeom>
          <a:noFill/>
        </p:spPr>
        <p:txBody>
          <a:bodyPr wrap="square" rtlCol="0">
            <a:spAutoFit/>
          </a:bodyPr>
          <a:lstStyle/>
          <a:p>
            <a:r>
              <a:rPr lang="fr-FR" sz="1200" b="1" u="sng" dirty="0"/>
              <a:t>A cette étape nous effectuons les modifications suivantes : </a:t>
            </a:r>
          </a:p>
          <a:p>
            <a:endParaRPr lang="fr-FR" sz="800" b="1" u="sng" dirty="0"/>
          </a:p>
          <a:p>
            <a:r>
              <a:rPr lang="fr-FR" sz="1200" dirty="0"/>
              <a:t>- Suppression des colonnes qui ne seront plus utilisées,</a:t>
            </a:r>
          </a:p>
          <a:p>
            <a:r>
              <a:rPr lang="fr-FR" sz="1200" dirty="0"/>
              <a:t>- Modification du nom de certaines colonnes afin d’éviter les espaces et caractères spéciaux,</a:t>
            </a:r>
          </a:p>
          <a:p>
            <a:r>
              <a:rPr lang="fr-FR" sz="1200" dirty="0"/>
              <a:t>- Traitement des valeurs manquantes,</a:t>
            </a:r>
          </a:p>
          <a:p>
            <a:r>
              <a:rPr lang="fr-FR" sz="1200" dirty="0"/>
              <a:t>- Création d’une nouvelles table pour le stockage définitif et alimentation de celle-ci,</a:t>
            </a:r>
          </a:p>
          <a:p>
            <a:r>
              <a:rPr lang="fr-FR" sz="1200" dirty="0"/>
              <a:t>- Sauvegarde de précaution,</a:t>
            </a:r>
          </a:p>
          <a:p>
            <a:r>
              <a:rPr lang="fr-FR" sz="1200" dirty="0"/>
              <a:t>- Réorganisation des champs.</a:t>
            </a:r>
          </a:p>
        </p:txBody>
      </p:sp>
      <p:pic>
        <p:nvPicPr>
          <p:cNvPr id="18" name="Image 17">
            <a:extLst>
              <a:ext uri="{FF2B5EF4-FFF2-40B4-BE49-F238E27FC236}">
                <a16:creationId xmlns:a16="http://schemas.microsoft.com/office/drawing/2014/main" id="{60C0EFE3-A2FF-3A3E-9A5A-483BC2928865}"/>
              </a:ext>
            </a:extLst>
          </p:cNvPr>
          <p:cNvPicPr>
            <a:picLocks noChangeAspect="1"/>
          </p:cNvPicPr>
          <p:nvPr/>
        </p:nvPicPr>
        <p:blipFill rotWithShape="1">
          <a:blip r:embed="rId2"/>
          <a:srcRect t="21450"/>
          <a:stretch/>
        </p:blipFill>
        <p:spPr>
          <a:xfrm>
            <a:off x="9031108" y="2034210"/>
            <a:ext cx="2562583" cy="793194"/>
          </a:xfrm>
          <a:prstGeom prst="rect">
            <a:avLst/>
          </a:prstGeom>
        </p:spPr>
      </p:pic>
      <p:pic>
        <p:nvPicPr>
          <p:cNvPr id="22" name="Image 21">
            <a:extLst>
              <a:ext uri="{FF2B5EF4-FFF2-40B4-BE49-F238E27FC236}">
                <a16:creationId xmlns:a16="http://schemas.microsoft.com/office/drawing/2014/main" id="{0DD7F178-35E0-187B-A014-EB21164F97F2}"/>
              </a:ext>
            </a:extLst>
          </p:cNvPr>
          <p:cNvPicPr>
            <a:picLocks noChangeAspect="1"/>
          </p:cNvPicPr>
          <p:nvPr/>
        </p:nvPicPr>
        <p:blipFill rotWithShape="1">
          <a:blip r:embed="rId3"/>
          <a:srcRect l="540" t="1926" r="4016" b="5966"/>
          <a:stretch/>
        </p:blipFill>
        <p:spPr>
          <a:xfrm>
            <a:off x="264160" y="3338748"/>
            <a:ext cx="11410811" cy="3474720"/>
          </a:xfrm>
          <a:prstGeom prst="rect">
            <a:avLst/>
          </a:prstGeom>
        </p:spPr>
      </p:pic>
    </p:spTree>
    <p:extLst>
      <p:ext uri="{BB962C8B-B14F-4D97-AF65-F5344CB8AC3E}">
        <p14:creationId xmlns:p14="http://schemas.microsoft.com/office/powerpoint/2010/main" val="60400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ED6E038-097C-4EDF-86A2-AC4A33BF7A01}"/>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Stockage définitif des données</a:t>
            </a:r>
          </a:p>
        </p:txBody>
      </p:sp>
      <p:sp>
        <p:nvSpPr>
          <p:cNvPr id="2" name="ZoneTexte 1">
            <a:extLst>
              <a:ext uri="{FF2B5EF4-FFF2-40B4-BE49-F238E27FC236}">
                <a16:creationId xmlns:a16="http://schemas.microsoft.com/office/drawing/2014/main" id="{1C5F0252-2961-3AD1-DDD4-DF050A4390B9}"/>
              </a:ext>
            </a:extLst>
          </p:cNvPr>
          <p:cNvSpPr txBox="1"/>
          <p:nvPr/>
        </p:nvSpPr>
        <p:spPr>
          <a:xfrm>
            <a:off x="462442" y="2032361"/>
            <a:ext cx="8264997" cy="276999"/>
          </a:xfrm>
          <a:prstGeom prst="rect">
            <a:avLst/>
          </a:prstGeom>
          <a:noFill/>
        </p:spPr>
        <p:txBody>
          <a:bodyPr wrap="square" rtlCol="0">
            <a:spAutoFit/>
          </a:bodyPr>
          <a:lstStyle/>
          <a:p>
            <a:r>
              <a:rPr lang="fr-FR" sz="1200" dirty="0"/>
              <a:t>Les données sont stockées définitivement dans la base de données PostgreSQL et prêtes pour l’exploitation.</a:t>
            </a:r>
          </a:p>
        </p:txBody>
      </p:sp>
      <p:pic>
        <p:nvPicPr>
          <p:cNvPr id="4" name="Image 3">
            <a:extLst>
              <a:ext uri="{FF2B5EF4-FFF2-40B4-BE49-F238E27FC236}">
                <a16:creationId xmlns:a16="http://schemas.microsoft.com/office/drawing/2014/main" id="{AF66D0F0-D022-E58A-713B-7B92A37640FB}"/>
              </a:ext>
            </a:extLst>
          </p:cNvPr>
          <p:cNvPicPr>
            <a:picLocks noChangeAspect="1"/>
          </p:cNvPicPr>
          <p:nvPr/>
        </p:nvPicPr>
        <p:blipFill>
          <a:blip r:embed="rId2"/>
          <a:stretch>
            <a:fillRect/>
          </a:stretch>
        </p:blipFill>
        <p:spPr>
          <a:xfrm>
            <a:off x="8404399" y="1956517"/>
            <a:ext cx="2048161" cy="428685"/>
          </a:xfrm>
          <a:prstGeom prst="rect">
            <a:avLst/>
          </a:prstGeom>
        </p:spPr>
      </p:pic>
      <p:pic>
        <p:nvPicPr>
          <p:cNvPr id="11" name="Image 10">
            <a:extLst>
              <a:ext uri="{FF2B5EF4-FFF2-40B4-BE49-F238E27FC236}">
                <a16:creationId xmlns:a16="http://schemas.microsoft.com/office/drawing/2014/main" id="{5D213B8C-D485-CA0B-BA57-7AFDA0C1175F}"/>
              </a:ext>
            </a:extLst>
          </p:cNvPr>
          <p:cNvPicPr>
            <a:picLocks noChangeAspect="1"/>
          </p:cNvPicPr>
          <p:nvPr/>
        </p:nvPicPr>
        <p:blipFill>
          <a:blip r:embed="rId3"/>
          <a:stretch>
            <a:fillRect/>
          </a:stretch>
        </p:blipFill>
        <p:spPr>
          <a:xfrm>
            <a:off x="833120" y="2699120"/>
            <a:ext cx="10088880" cy="3547358"/>
          </a:xfrm>
          <a:prstGeom prst="rect">
            <a:avLst/>
          </a:prstGeom>
        </p:spPr>
      </p:pic>
    </p:spTree>
    <p:extLst>
      <p:ext uri="{BB962C8B-B14F-4D97-AF65-F5344CB8AC3E}">
        <p14:creationId xmlns:p14="http://schemas.microsoft.com/office/powerpoint/2010/main" val="1215014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28542" y="1978026"/>
            <a:ext cx="3081576" cy="1746762"/>
          </a:xfrm>
        </p:spPr>
        <p:txBody>
          <a:bodyPr rtlCol="0">
            <a:normAutofit/>
          </a:bodyPr>
          <a:lstStyle/>
          <a:p>
            <a:pPr rtl="0"/>
            <a:r>
              <a:rPr lang="fr-FR" dirty="0">
                <a:solidFill>
                  <a:srgbClr val="FFFFFF"/>
                </a:solidFill>
              </a:rPr>
              <a:t>Merci</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013984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4" descr="Valeurs numériqu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r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fr-FR" dirty="0"/>
              <a:t>Programme de la présentation</a:t>
            </a:r>
          </a:p>
        </p:txBody>
      </p:sp>
      <p:graphicFrame>
        <p:nvGraphicFramePr>
          <p:cNvPr id="6" name="Espace réservé du contenu 5" descr="Graphique 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442613279"/>
              </p:ext>
            </p:extLst>
          </p:nvPr>
        </p:nvGraphicFramePr>
        <p:xfrm>
          <a:off x="719571" y="2198254"/>
          <a:ext cx="7615907"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7838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Structure du BLOC</a:t>
            </a:r>
          </a:p>
        </p:txBody>
      </p:sp>
      <p:pic>
        <p:nvPicPr>
          <p:cNvPr id="4" name="Image 3">
            <a:extLst>
              <a:ext uri="{FF2B5EF4-FFF2-40B4-BE49-F238E27FC236}">
                <a16:creationId xmlns:a16="http://schemas.microsoft.com/office/drawing/2014/main" id="{C16D9636-A0BD-9EE0-0805-9FA1A5CA76AA}"/>
              </a:ext>
            </a:extLst>
          </p:cNvPr>
          <p:cNvPicPr>
            <a:picLocks noChangeAspect="1"/>
          </p:cNvPicPr>
          <p:nvPr/>
        </p:nvPicPr>
        <p:blipFill>
          <a:blip r:embed="rId2"/>
          <a:stretch>
            <a:fillRect/>
          </a:stretch>
        </p:blipFill>
        <p:spPr>
          <a:xfrm>
            <a:off x="352592" y="1921129"/>
            <a:ext cx="11610808" cy="4565049"/>
          </a:xfrm>
          <a:prstGeom prst="rect">
            <a:avLst/>
          </a:prstGeom>
        </p:spPr>
      </p:pic>
    </p:spTree>
    <p:extLst>
      <p:ext uri="{BB962C8B-B14F-4D97-AF65-F5344CB8AC3E}">
        <p14:creationId xmlns:p14="http://schemas.microsoft.com/office/powerpoint/2010/main" val="983681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Objectifs &amp; contexte</a:t>
            </a:r>
          </a:p>
        </p:txBody>
      </p:sp>
      <p:sp>
        <p:nvSpPr>
          <p:cNvPr id="2" name="ZoneTexte 1">
            <a:extLst>
              <a:ext uri="{FF2B5EF4-FFF2-40B4-BE49-F238E27FC236}">
                <a16:creationId xmlns:a16="http://schemas.microsoft.com/office/drawing/2014/main" id="{C7DE648B-8353-3C00-0DDF-64876D2367F0}"/>
              </a:ext>
            </a:extLst>
          </p:cNvPr>
          <p:cNvSpPr txBox="1"/>
          <p:nvPr/>
        </p:nvSpPr>
        <p:spPr>
          <a:xfrm>
            <a:off x="581192" y="4203700"/>
            <a:ext cx="11239500" cy="1938992"/>
          </a:xfrm>
          <a:prstGeom prst="rect">
            <a:avLst/>
          </a:prstGeom>
          <a:noFill/>
        </p:spPr>
        <p:txBody>
          <a:bodyPr wrap="square" rtlCol="0">
            <a:spAutoFit/>
          </a:bodyPr>
          <a:lstStyle/>
          <a:p>
            <a:pPr marL="285750" indent="-285750">
              <a:buFont typeface="Arial" panose="020B0604020202020204" pitchFamily="34" charset="0"/>
              <a:buChar char="•"/>
            </a:pPr>
            <a:r>
              <a:rPr lang="fr-FR" sz="1400" dirty="0"/>
              <a:t>Pour le travail de ce bloc, le choix s’est porté sur </a:t>
            </a:r>
            <a:r>
              <a:rPr lang="fr-FR" sz="1400" dirty="0" err="1"/>
              <a:t>databricks</a:t>
            </a:r>
            <a:r>
              <a:rPr lang="fr-FR" sz="1400" dirty="0"/>
              <a:t> pour les raisons suivantes :</a:t>
            </a:r>
          </a:p>
          <a:p>
            <a:pPr marL="1200150" lvl="2" indent="-285750">
              <a:buFont typeface="Arial" panose="020B0604020202020204" pitchFamily="34" charset="0"/>
              <a:buChar char="•"/>
            </a:pPr>
            <a:r>
              <a:rPr lang="fr-FR" sz="1400" dirty="0"/>
              <a:t>Facilite l'analyse des données Big Data avec Apache Spark,</a:t>
            </a:r>
          </a:p>
          <a:p>
            <a:pPr marL="1200150" lvl="2" indent="-285750">
              <a:buFont typeface="Arial" panose="020B0604020202020204" pitchFamily="34" charset="0"/>
              <a:buChar char="•"/>
            </a:pPr>
            <a:r>
              <a:rPr lang="fr-FR" sz="1400" dirty="0"/>
              <a:t>Incorpore nativement le calcul distribué,</a:t>
            </a:r>
          </a:p>
          <a:p>
            <a:pPr marL="1200150" lvl="2" indent="-285750">
              <a:buFont typeface="Arial" panose="020B0604020202020204" pitchFamily="34" charset="0"/>
              <a:buChar char="•"/>
            </a:pPr>
            <a:r>
              <a:rPr lang="fr-FR" sz="1400" dirty="0"/>
              <a:t>Visualisation des résultats issus du code,</a:t>
            </a:r>
          </a:p>
          <a:p>
            <a:pPr marL="1200150" lvl="2" indent="-285750">
              <a:buFont typeface="Arial" panose="020B0604020202020204" pitchFamily="34" charset="0"/>
              <a:buChar char="•"/>
            </a:pPr>
            <a:r>
              <a:rPr lang="fr-FR" sz="1400" dirty="0"/>
              <a:t>Travail de débogage facilité via la décomposition en cellule,</a:t>
            </a:r>
          </a:p>
          <a:p>
            <a:pPr marL="1200150" lvl="2" indent="-285750">
              <a:buFont typeface="Arial" panose="020B0604020202020204" pitchFamily="34" charset="0"/>
              <a:buChar char="•"/>
            </a:pPr>
            <a:r>
              <a:rPr lang="fr-FR" sz="1400" dirty="0"/>
              <a:t>Présentation du travail plus agréable et confortable.</a:t>
            </a:r>
          </a:p>
          <a:p>
            <a:pPr lvl="2"/>
            <a:endParaRPr lang="fr-FR" dirty="0"/>
          </a:p>
          <a:p>
            <a:pPr marL="285750" indent="-285750">
              <a:buFont typeface="Arial" panose="020B0604020202020204" pitchFamily="34" charset="0"/>
              <a:buChar char="•"/>
            </a:pPr>
            <a:endParaRPr lang="fr-FR" dirty="0"/>
          </a:p>
        </p:txBody>
      </p:sp>
      <p:sp>
        <p:nvSpPr>
          <p:cNvPr id="3" name="ZoneTexte 2">
            <a:extLst>
              <a:ext uri="{FF2B5EF4-FFF2-40B4-BE49-F238E27FC236}">
                <a16:creationId xmlns:a16="http://schemas.microsoft.com/office/drawing/2014/main" id="{FDB1B4B7-E712-EEA8-FA3C-64DD388793D8}"/>
              </a:ext>
            </a:extLst>
          </p:cNvPr>
          <p:cNvSpPr txBox="1"/>
          <p:nvPr/>
        </p:nvSpPr>
        <p:spPr>
          <a:xfrm>
            <a:off x="469899" y="1873732"/>
            <a:ext cx="11239500" cy="2277547"/>
          </a:xfrm>
          <a:prstGeom prst="rect">
            <a:avLst/>
          </a:prstGeom>
          <a:noFill/>
        </p:spPr>
        <p:txBody>
          <a:bodyPr wrap="square" rtlCol="0">
            <a:spAutoFit/>
          </a:bodyPr>
          <a:lstStyle/>
          <a:p>
            <a:pPr marL="285750" indent="-285750">
              <a:buFont typeface="Arial" panose="020B0604020202020204" pitchFamily="34" charset="0"/>
              <a:buChar char="•"/>
            </a:pPr>
            <a:r>
              <a:rPr lang="fr-FR" sz="1400" dirty="0"/>
              <a:t>L’objectif est d’analyser de manière approfondie et détaillée 3 </a:t>
            </a:r>
            <a:r>
              <a:rPr lang="fr-FR" sz="1400" dirty="0" err="1"/>
              <a:t>datasets</a:t>
            </a:r>
            <a:r>
              <a:rPr lang="fr-FR" sz="1400" dirty="0"/>
              <a:t> (données atmosphériques, températures, précipitations)</a:t>
            </a:r>
          </a:p>
          <a:p>
            <a:r>
              <a:rPr lang="fr-FR" sz="1400" dirty="0"/>
              <a:t>      provenant du site infoclimat.fr, voici les analyses qui seront effectuées :</a:t>
            </a:r>
          </a:p>
          <a:p>
            <a:endParaRPr lang="fr-FR" sz="800" dirty="0"/>
          </a:p>
          <a:p>
            <a:pPr marL="1200150" lvl="2" indent="-285750">
              <a:buFont typeface="Arial" panose="020B0604020202020204" pitchFamily="34" charset="0"/>
              <a:buChar char="•"/>
            </a:pPr>
            <a:r>
              <a:rPr lang="fr-FR" sz="1400" dirty="0"/>
              <a:t>Analyse exploratoire,</a:t>
            </a:r>
          </a:p>
          <a:p>
            <a:pPr marL="1200150" lvl="2" indent="-285750">
              <a:buFont typeface="Arial" panose="020B0604020202020204" pitchFamily="34" charset="0"/>
              <a:buChar char="•"/>
            </a:pPr>
            <a:r>
              <a:rPr lang="fr-FR" sz="1400" dirty="0"/>
              <a:t>Traitement et transformation des données,</a:t>
            </a:r>
          </a:p>
          <a:p>
            <a:pPr marL="1200150" lvl="2" indent="-285750">
              <a:buFont typeface="Arial" panose="020B0604020202020204" pitchFamily="34" charset="0"/>
              <a:buChar char="•"/>
            </a:pPr>
            <a:r>
              <a:rPr lang="fr-FR" sz="1400" dirty="0"/>
              <a:t>Statistiques descriptives,</a:t>
            </a:r>
          </a:p>
          <a:p>
            <a:pPr marL="1200150" lvl="2" indent="-285750">
              <a:buFont typeface="Arial" panose="020B0604020202020204" pitchFamily="34" charset="0"/>
              <a:buChar char="•"/>
            </a:pPr>
            <a:r>
              <a:rPr lang="fr-FR" sz="1400" dirty="0"/>
              <a:t>Analyses univariées et multivariées des données,</a:t>
            </a:r>
          </a:p>
          <a:p>
            <a:pPr marL="1200150" lvl="2" indent="-285750">
              <a:buFont typeface="Arial" panose="020B0604020202020204" pitchFamily="34" charset="0"/>
              <a:buChar char="•"/>
            </a:pPr>
            <a:r>
              <a:rPr lang="fr-FR" sz="1400" dirty="0"/>
              <a:t>Réalisation de statistique inférentielle des données par le biais d’une régression linéaire.</a:t>
            </a:r>
          </a:p>
          <a:p>
            <a:pPr marL="1200150" lvl="2"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4" name="Image 3">
            <a:extLst>
              <a:ext uri="{FF2B5EF4-FFF2-40B4-BE49-F238E27FC236}">
                <a16:creationId xmlns:a16="http://schemas.microsoft.com/office/drawing/2014/main" id="{69EBE73B-0A99-2FF2-A47C-D582913F6655}"/>
              </a:ext>
            </a:extLst>
          </p:cNvPr>
          <p:cNvPicPr>
            <a:picLocks noChangeAspect="1"/>
          </p:cNvPicPr>
          <p:nvPr/>
        </p:nvPicPr>
        <p:blipFill>
          <a:blip r:embed="rId2"/>
          <a:stretch>
            <a:fillRect/>
          </a:stretch>
        </p:blipFill>
        <p:spPr>
          <a:xfrm>
            <a:off x="9770944" y="2481596"/>
            <a:ext cx="1938455" cy="1540606"/>
          </a:xfrm>
          <a:prstGeom prst="rect">
            <a:avLst/>
          </a:prstGeom>
        </p:spPr>
      </p:pic>
      <p:pic>
        <p:nvPicPr>
          <p:cNvPr id="6" name="Image 5">
            <a:extLst>
              <a:ext uri="{FF2B5EF4-FFF2-40B4-BE49-F238E27FC236}">
                <a16:creationId xmlns:a16="http://schemas.microsoft.com/office/drawing/2014/main" id="{50D4C7D9-30DD-FB3A-2BC6-F90B09871E77}"/>
              </a:ext>
            </a:extLst>
          </p:cNvPr>
          <p:cNvPicPr>
            <a:picLocks noChangeAspect="1"/>
          </p:cNvPicPr>
          <p:nvPr/>
        </p:nvPicPr>
        <p:blipFill>
          <a:blip r:embed="rId3"/>
          <a:stretch>
            <a:fillRect/>
          </a:stretch>
        </p:blipFill>
        <p:spPr>
          <a:xfrm>
            <a:off x="9770944" y="4552668"/>
            <a:ext cx="1938455" cy="1428949"/>
          </a:xfrm>
          <a:prstGeom prst="rect">
            <a:avLst/>
          </a:prstGeom>
        </p:spPr>
      </p:pic>
    </p:spTree>
    <p:extLst>
      <p:ext uri="{BB962C8B-B14F-4D97-AF65-F5344CB8AC3E}">
        <p14:creationId xmlns:p14="http://schemas.microsoft.com/office/powerpoint/2010/main" val="3926707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A355678-C10A-0B8D-7DC9-8F63C3A41246}"/>
              </a:ext>
            </a:extLst>
          </p:cNvPr>
          <p:cNvPicPr>
            <a:picLocks noGrp="1" noChangeAspect="1"/>
          </p:cNvPicPr>
          <p:nvPr>
            <p:ph idx="1"/>
          </p:nvPr>
        </p:nvPicPr>
        <p:blipFill>
          <a:blip r:embed="rId2"/>
          <a:stretch>
            <a:fillRect/>
          </a:stretch>
        </p:blipFill>
        <p:spPr>
          <a:xfrm>
            <a:off x="581192" y="2428942"/>
            <a:ext cx="8792802" cy="1495634"/>
          </a:xfrm>
        </p:spPr>
      </p:pic>
      <p:sp>
        <p:nvSpPr>
          <p:cNvPr id="6" name="ZoneTexte 5">
            <a:extLst>
              <a:ext uri="{FF2B5EF4-FFF2-40B4-BE49-F238E27FC236}">
                <a16:creationId xmlns:a16="http://schemas.microsoft.com/office/drawing/2014/main" id="{8181A7A4-B140-A6C8-118C-9270A01DB565}"/>
              </a:ext>
            </a:extLst>
          </p:cNvPr>
          <p:cNvSpPr txBox="1"/>
          <p:nvPr/>
        </p:nvSpPr>
        <p:spPr>
          <a:xfrm>
            <a:off x="581192" y="1998133"/>
            <a:ext cx="4336248" cy="369332"/>
          </a:xfrm>
          <a:prstGeom prst="rect">
            <a:avLst/>
          </a:prstGeom>
          <a:noFill/>
        </p:spPr>
        <p:txBody>
          <a:bodyPr wrap="square" rtlCol="0">
            <a:spAutoFit/>
          </a:bodyPr>
          <a:lstStyle/>
          <a:p>
            <a:r>
              <a:rPr lang="fr-FR" u="sng" dirty="0"/>
              <a:t>Utilisation de </a:t>
            </a:r>
            <a:r>
              <a:rPr lang="fr-FR" u="sng" dirty="0" err="1"/>
              <a:t>databricks</a:t>
            </a:r>
            <a:r>
              <a:rPr lang="fr-FR" u="sng" dirty="0"/>
              <a:t> et Apache Spark</a:t>
            </a:r>
          </a:p>
        </p:txBody>
      </p:sp>
      <p:sp>
        <p:nvSpPr>
          <p:cNvPr id="7" name="ZoneTexte 6">
            <a:extLst>
              <a:ext uri="{FF2B5EF4-FFF2-40B4-BE49-F238E27FC236}">
                <a16:creationId xmlns:a16="http://schemas.microsoft.com/office/drawing/2014/main" id="{53BCA2FB-637A-DAAC-650F-45DE8339361C}"/>
              </a:ext>
            </a:extLst>
          </p:cNvPr>
          <p:cNvSpPr txBox="1"/>
          <p:nvPr/>
        </p:nvSpPr>
        <p:spPr>
          <a:xfrm>
            <a:off x="581192" y="4001931"/>
            <a:ext cx="5006808" cy="369332"/>
          </a:xfrm>
          <a:prstGeom prst="rect">
            <a:avLst/>
          </a:prstGeom>
          <a:noFill/>
        </p:spPr>
        <p:txBody>
          <a:bodyPr wrap="square" rtlCol="0">
            <a:spAutoFit/>
          </a:bodyPr>
          <a:lstStyle/>
          <a:p>
            <a:r>
              <a:rPr lang="fr-FR" u="sng" dirty="0"/>
              <a:t>Transformation des </a:t>
            </a:r>
            <a:r>
              <a:rPr lang="fr-FR" u="sng" dirty="0" err="1"/>
              <a:t>datasets</a:t>
            </a:r>
            <a:r>
              <a:rPr lang="fr-FR" u="sng" dirty="0"/>
              <a:t> en fichiers .parquet</a:t>
            </a:r>
          </a:p>
        </p:txBody>
      </p:sp>
      <p:pic>
        <p:nvPicPr>
          <p:cNvPr id="9" name="Image 8">
            <a:extLst>
              <a:ext uri="{FF2B5EF4-FFF2-40B4-BE49-F238E27FC236}">
                <a16:creationId xmlns:a16="http://schemas.microsoft.com/office/drawing/2014/main" id="{B257D6B6-1AA1-4D42-8DC5-40474877F5F3}"/>
              </a:ext>
            </a:extLst>
          </p:cNvPr>
          <p:cNvPicPr>
            <a:picLocks noChangeAspect="1"/>
          </p:cNvPicPr>
          <p:nvPr/>
        </p:nvPicPr>
        <p:blipFill>
          <a:blip r:embed="rId3"/>
          <a:stretch>
            <a:fillRect/>
          </a:stretch>
        </p:blipFill>
        <p:spPr>
          <a:xfrm>
            <a:off x="561868" y="5648947"/>
            <a:ext cx="9440592" cy="914528"/>
          </a:xfrm>
          <a:prstGeom prst="rect">
            <a:avLst/>
          </a:prstGeom>
        </p:spPr>
      </p:pic>
      <p:sp>
        <p:nvSpPr>
          <p:cNvPr id="8" name="ZoneTexte 7">
            <a:extLst>
              <a:ext uri="{FF2B5EF4-FFF2-40B4-BE49-F238E27FC236}">
                <a16:creationId xmlns:a16="http://schemas.microsoft.com/office/drawing/2014/main" id="{16E6FB38-F4E7-A7A8-F5B4-88FEC9B9AF6E}"/>
              </a:ext>
            </a:extLst>
          </p:cNvPr>
          <p:cNvSpPr txBox="1"/>
          <p:nvPr/>
        </p:nvSpPr>
        <p:spPr>
          <a:xfrm>
            <a:off x="-101599" y="4371263"/>
            <a:ext cx="10767526" cy="1200329"/>
          </a:xfrm>
          <a:prstGeom prst="rect">
            <a:avLst/>
          </a:prstGeom>
          <a:noFill/>
        </p:spPr>
        <p:txBody>
          <a:bodyPr wrap="square" rtlCol="0">
            <a:spAutoFit/>
          </a:bodyPr>
          <a:lstStyle/>
          <a:p>
            <a:pPr lvl="2"/>
            <a:r>
              <a:rPr lang="fr-FR" sz="1200" dirty="0"/>
              <a:t>La transformation des </a:t>
            </a:r>
            <a:r>
              <a:rPr lang="fr-FR" sz="1200" dirty="0" err="1"/>
              <a:t>datasets</a:t>
            </a:r>
            <a:r>
              <a:rPr lang="fr-FR" sz="1200" dirty="0"/>
              <a:t> en fichiers parquet a plusieurs avantages :</a:t>
            </a:r>
          </a:p>
          <a:p>
            <a:pPr marL="1200150" lvl="2" indent="-285750">
              <a:buFont typeface="Arial" panose="020B0604020202020204" pitchFamily="34" charset="0"/>
              <a:buChar char="•"/>
            </a:pPr>
            <a:r>
              <a:rPr lang="fr-FR" sz="1200" dirty="0"/>
              <a:t>Permet de stocker tout type de big data (tableaux de données structurés, images, vidéos, documents),</a:t>
            </a:r>
          </a:p>
          <a:p>
            <a:pPr marL="1200150" lvl="2" indent="-285750">
              <a:buFont typeface="Arial" panose="020B0604020202020204" pitchFamily="34" charset="0"/>
              <a:buChar char="•"/>
            </a:pPr>
            <a:r>
              <a:rPr lang="fr-FR" sz="1200" dirty="0"/>
              <a:t>Permet d'économiser de l'espace de stockage cloud grâce à une compression par colonne d'une grande efficacité et à des schémas d'encodage flexibles pour les colonnes contenant différents types de données,</a:t>
            </a:r>
          </a:p>
          <a:p>
            <a:pPr marL="1200150" lvl="2" indent="-285750">
              <a:buFont typeface="Arial" panose="020B0604020202020204" pitchFamily="34" charset="0"/>
              <a:buChar char="•"/>
            </a:pPr>
            <a:r>
              <a:rPr lang="fr-FR" sz="1200" dirty="0"/>
              <a:t>Amélioration du débit et des performances grâce à des techniques comme le saut de données : les requêtes qui atteignent des valeurs de colonne spécifiques n'ont pas besoin de lire l'intégralité de la ligne de données.</a:t>
            </a:r>
          </a:p>
        </p:txBody>
      </p:sp>
      <p:sp>
        <p:nvSpPr>
          <p:cNvPr id="10" name="Rectangle : coins arrondis 9">
            <a:extLst>
              <a:ext uri="{FF2B5EF4-FFF2-40B4-BE49-F238E27FC236}">
                <a16:creationId xmlns:a16="http://schemas.microsoft.com/office/drawing/2014/main" id="{3B386D11-3D42-B1B8-12E9-A65B66E1A537}"/>
              </a:ext>
            </a:extLst>
          </p:cNvPr>
          <p:cNvSpPr/>
          <p:nvPr/>
        </p:nvSpPr>
        <p:spPr>
          <a:xfrm>
            <a:off x="1066800" y="3160418"/>
            <a:ext cx="386080" cy="75071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73B911B-BC41-2AEB-C5ED-BE399188FE8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Distribution des données</a:t>
            </a:r>
          </a:p>
        </p:txBody>
      </p:sp>
    </p:spTree>
    <p:extLst>
      <p:ext uri="{BB962C8B-B14F-4D97-AF65-F5344CB8AC3E}">
        <p14:creationId xmlns:p14="http://schemas.microsoft.com/office/powerpoint/2010/main" val="3374039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pic>
        <p:nvPicPr>
          <p:cNvPr id="8" name="Espace réservé du contenu 4" descr="Valeurs numériqu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e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r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fr-FR" dirty="0"/>
              <a:t>Programme de la présentation</a:t>
            </a:r>
          </a:p>
        </p:txBody>
      </p:sp>
      <p:graphicFrame>
        <p:nvGraphicFramePr>
          <p:cNvPr id="6" name="Espace réservé du contenu 5" descr="Graphique 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188739011"/>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181A7A4-B140-A6C8-118C-9270A01DB565}"/>
              </a:ext>
            </a:extLst>
          </p:cNvPr>
          <p:cNvSpPr txBox="1"/>
          <p:nvPr/>
        </p:nvSpPr>
        <p:spPr>
          <a:xfrm>
            <a:off x="510072" y="2459798"/>
            <a:ext cx="5128728" cy="553998"/>
          </a:xfrm>
          <a:prstGeom prst="rect">
            <a:avLst/>
          </a:prstGeom>
          <a:noFill/>
        </p:spPr>
        <p:txBody>
          <a:bodyPr wrap="square" rtlCol="0">
            <a:spAutoFit/>
          </a:bodyPr>
          <a:lstStyle/>
          <a:p>
            <a:r>
              <a:rPr lang="fr-FR" sz="1200" dirty="0"/>
              <a:t>Visualisation du schéma des données :</a:t>
            </a:r>
          </a:p>
          <a:p>
            <a:endParaRPr lang="fr-FR" u="sng" dirty="0"/>
          </a:p>
        </p:txBody>
      </p:sp>
      <p:pic>
        <p:nvPicPr>
          <p:cNvPr id="14" name="Image 13">
            <a:extLst>
              <a:ext uri="{FF2B5EF4-FFF2-40B4-BE49-F238E27FC236}">
                <a16:creationId xmlns:a16="http://schemas.microsoft.com/office/drawing/2014/main" id="{74B636E2-82B5-8789-F798-B95C62E6A5F5}"/>
              </a:ext>
            </a:extLst>
          </p:cNvPr>
          <p:cNvPicPr>
            <a:picLocks noChangeAspect="1"/>
          </p:cNvPicPr>
          <p:nvPr/>
        </p:nvPicPr>
        <p:blipFill>
          <a:blip r:embed="rId2"/>
          <a:stretch>
            <a:fillRect/>
          </a:stretch>
        </p:blipFill>
        <p:spPr>
          <a:xfrm>
            <a:off x="581192" y="2847512"/>
            <a:ext cx="3338875" cy="2676103"/>
          </a:xfrm>
          <a:prstGeom prst="rect">
            <a:avLst/>
          </a:prstGeom>
        </p:spPr>
      </p:pic>
      <p:pic>
        <p:nvPicPr>
          <p:cNvPr id="4" name="Image 3">
            <a:extLst>
              <a:ext uri="{FF2B5EF4-FFF2-40B4-BE49-F238E27FC236}">
                <a16:creationId xmlns:a16="http://schemas.microsoft.com/office/drawing/2014/main" id="{864ED831-D23C-B1B7-9FDD-622F7691C42A}"/>
              </a:ext>
            </a:extLst>
          </p:cNvPr>
          <p:cNvPicPr>
            <a:picLocks noChangeAspect="1"/>
          </p:cNvPicPr>
          <p:nvPr/>
        </p:nvPicPr>
        <p:blipFill>
          <a:blip r:embed="rId3"/>
          <a:stretch>
            <a:fillRect/>
          </a:stretch>
        </p:blipFill>
        <p:spPr>
          <a:xfrm>
            <a:off x="6191513" y="3013796"/>
            <a:ext cx="5315692" cy="1778784"/>
          </a:xfrm>
          <a:prstGeom prst="rect">
            <a:avLst/>
          </a:prstGeom>
        </p:spPr>
      </p:pic>
      <p:sp>
        <p:nvSpPr>
          <p:cNvPr id="5" name="ZoneTexte 4">
            <a:extLst>
              <a:ext uri="{FF2B5EF4-FFF2-40B4-BE49-F238E27FC236}">
                <a16:creationId xmlns:a16="http://schemas.microsoft.com/office/drawing/2014/main" id="{C6D9F4A3-4519-91F9-6936-F66ECC63CB27}"/>
              </a:ext>
            </a:extLst>
          </p:cNvPr>
          <p:cNvSpPr txBox="1"/>
          <p:nvPr/>
        </p:nvSpPr>
        <p:spPr>
          <a:xfrm>
            <a:off x="5972764" y="2459798"/>
            <a:ext cx="4847635" cy="276999"/>
          </a:xfrm>
          <a:prstGeom prst="rect">
            <a:avLst/>
          </a:prstGeom>
          <a:noFill/>
        </p:spPr>
        <p:txBody>
          <a:bodyPr wrap="square" rtlCol="0">
            <a:spAutoFit/>
          </a:bodyPr>
          <a:lstStyle/>
          <a:p>
            <a:r>
              <a:rPr lang="fr-FR" sz="1200" dirty="0"/>
              <a:t>Observation du type, et de la taille des </a:t>
            </a:r>
            <a:r>
              <a:rPr lang="fr-FR" sz="1200" dirty="0" err="1"/>
              <a:t>datasets</a:t>
            </a:r>
            <a:endParaRPr lang="fr-FR" sz="1200" dirty="0"/>
          </a:p>
        </p:txBody>
      </p:sp>
      <p:sp>
        <p:nvSpPr>
          <p:cNvPr id="7" name="ZoneTexte 6">
            <a:extLst>
              <a:ext uri="{FF2B5EF4-FFF2-40B4-BE49-F238E27FC236}">
                <a16:creationId xmlns:a16="http://schemas.microsoft.com/office/drawing/2014/main" id="{D32547E2-1E55-80BD-1284-0C1D498CC3E3}"/>
              </a:ext>
            </a:extLst>
          </p:cNvPr>
          <p:cNvSpPr txBox="1"/>
          <p:nvPr/>
        </p:nvSpPr>
        <p:spPr>
          <a:xfrm>
            <a:off x="496524" y="1960179"/>
            <a:ext cx="8352835" cy="369332"/>
          </a:xfrm>
          <a:prstGeom prst="rect">
            <a:avLst/>
          </a:prstGeom>
          <a:noFill/>
        </p:spPr>
        <p:txBody>
          <a:bodyPr wrap="square" rtlCol="0">
            <a:spAutoFit/>
          </a:bodyPr>
          <a:lstStyle/>
          <a:p>
            <a:r>
              <a:rPr lang="fr-FR" u="sng" dirty="0"/>
              <a:t>Pour l’ensemble des trois </a:t>
            </a:r>
            <a:r>
              <a:rPr lang="fr-FR" u="sng" dirty="0" err="1"/>
              <a:t>datasets</a:t>
            </a:r>
            <a:r>
              <a:rPr lang="fr-FR" u="sng" dirty="0"/>
              <a:t>, les analyses suivantes ont été réalisées.</a:t>
            </a:r>
          </a:p>
        </p:txBody>
      </p:sp>
      <p:sp>
        <p:nvSpPr>
          <p:cNvPr id="8" name="Rectangle : coins arrondis 7">
            <a:extLst>
              <a:ext uri="{FF2B5EF4-FFF2-40B4-BE49-F238E27FC236}">
                <a16:creationId xmlns:a16="http://schemas.microsoft.com/office/drawing/2014/main" id="{EBA87F92-D402-CB57-7F16-5D89DABED265}"/>
              </a:ext>
            </a:extLst>
          </p:cNvPr>
          <p:cNvSpPr/>
          <p:nvPr/>
        </p:nvSpPr>
        <p:spPr>
          <a:xfrm>
            <a:off x="5201920" y="2459798"/>
            <a:ext cx="118568" cy="39714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D5C2AC4C-4046-908E-BF7B-19B8D50EFEEA}"/>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Analyse exploratoire des données</a:t>
            </a:r>
          </a:p>
        </p:txBody>
      </p:sp>
    </p:spTree>
    <p:extLst>
      <p:ext uri="{BB962C8B-B14F-4D97-AF65-F5344CB8AC3E}">
        <p14:creationId xmlns:p14="http://schemas.microsoft.com/office/powerpoint/2010/main" val="1831331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3BCA2FB-637A-DAAC-650F-45DE8339361C}"/>
              </a:ext>
            </a:extLst>
          </p:cNvPr>
          <p:cNvSpPr txBox="1"/>
          <p:nvPr/>
        </p:nvSpPr>
        <p:spPr>
          <a:xfrm>
            <a:off x="496525" y="1960179"/>
            <a:ext cx="4566542" cy="369332"/>
          </a:xfrm>
          <a:prstGeom prst="rect">
            <a:avLst/>
          </a:prstGeom>
          <a:noFill/>
        </p:spPr>
        <p:txBody>
          <a:bodyPr wrap="square" rtlCol="0">
            <a:spAutoFit/>
          </a:bodyPr>
          <a:lstStyle/>
          <a:p>
            <a:r>
              <a:rPr lang="fr-FR" u="sng" dirty="0"/>
              <a:t>Détection des valeurs nulles</a:t>
            </a:r>
          </a:p>
        </p:txBody>
      </p:sp>
      <p:pic>
        <p:nvPicPr>
          <p:cNvPr id="16" name="Image 15">
            <a:extLst>
              <a:ext uri="{FF2B5EF4-FFF2-40B4-BE49-F238E27FC236}">
                <a16:creationId xmlns:a16="http://schemas.microsoft.com/office/drawing/2014/main" id="{34ADB758-EBE7-5D98-A16B-812A1A0ACBD7}"/>
              </a:ext>
            </a:extLst>
          </p:cNvPr>
          <p:cNvPicPr>
            <a:picLocks noChangeAspect="1"/>
          </p:cNvPicPr>
          <p:nvPr/>
        </p:nvPicPr>
        <p:blipFill>
          <a:blip r:embed="rId2"/>
          <a:stretch>
            <a:fillRect/>
          </a:stretch>
        </p:blipFill>
        <p:spPr>
          <a:xfrm>
            <a:off x="496524" y="2398785"/>
            <a:ext cx="9409475" cy="885949"/>
          </a:xfrm>
          <a:prstGeom prst="rect">
            <a:avLst/>
          </a:prstGeom>
        </p:spPr>
      </p:pic>
      <p:sp>
        <p:nvSpPr>
          <p:cNvPr id="3" name="Flèche : droite 2">
            <a:extLst>
              <a:ext uri="{FF2B5EF4-FFF2-40B4-BE49-F238E27FC236}">
                <a16:creationId xmlns:a16="http://schemas.microsoft.com/office/drawing/2014/main" id="{AE37B2CB-D4BC-8514-213B-A0D99FA4CC9A}"/>
              </a:ext>
            </a:extLst>
          </p:cNvPr>
          <p:cNvSpPr/>
          <p:nvPr/>
        </p:nvSpPr>
        <p:spPr>
          <a:xfrm rot="5400000">
            <a:off x="5061561" y="3359493"/>
            <a:ext cx="719667" cy="4402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B67EB4A8-12A1-3894-5835-254733F6C2F4}"/>
              </a:ext>
            </a:extLst>
          </p:cNvPr>
          <p:cNvPicPr>
            <a:picLocks noChangeAspect="1"/>
          </p:cNvPicPr>
          <p:nvPr/>
        </p:nvPicPr>
        <p:blipFill>
          <a:blip r:embed="rId3"/>
          <a:stretch>
            <a:fillRect/>
          </a:stretch>
        </p:blipFill>
        <p:spPr>
          <a:xfrm>
            <a:off x="652400" y="4157137"/>
            <a:ext cx="9663193" cy="1096580"/>
          </a:xfrm>
          <a:prstGeom prst="rect">
            <a:avLst/>
          </a:prstGeom>
        </p:spPr>
      </p:pic>
      <p:sp>
        <p:nvSpPr>
          <p:cNvPr id="4" name="Rectangle : coins arrondis 3">
            <a:extLst>
              <a:ext uri="{FF2B5EF4-FFF2-40B4-BE49-F238E27FC236}">
                <a16:creationId xmlns:a16="http://schemas.microsoft.com/office/drawing/2014/main" id="{8FC89206-261D-ECEC-C88F-62E8DC0AB874}"/>
              </a:ext>
            </a:extLst>
          </p:cNvPr>
          <p:cNvSpPr/>
          <p:nvPr/>
        </p:nvSpPr>
        <p:spPr>
          <a:xfrm>
            <a:off x="1391920" y="4621303"/>
            <a:ext cx="1097280" cy="2743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194271D3-036E-9B66-261D-661FE0B4D84E}"/>
              </a:ext>
            </a:extLst>
          </p:cNvPr>
          <p:cNvSpPr/>
          <p:nvPr/>
        </p:nvSpPr>
        <p:spPr>
          <a:xfrm>
            <a:off x="2489200" y="4621303"/>
            <a:ext cx="1097280" cy="2743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 coins arrondis 10">
            <a:extLst>
              <a:ext uri="{FF2B5EF4-FFF2-40B4-BE49-F238E27FC236}">
                <a16:creationId xmlns:a16="http://schemas.microsoft.com/office/drawing/2014/main" id="{47C8C64A-4F9F-1326-9CCB-7E60F4404906}"/>
              </a:ext>
            </a:extLst>
          </p:cNvPr>
          <p:cNvSpPr/>
          <p:nvPr/>
        </p:nvSpPr>
        <p:spPr>
          <a:xfrm>
            <a:off x="3586480" y="4621303"/>
            <a:ext cx="1097280" cy="2743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5FC40C3C-B2FA-BE5C-D67C-71B877047472}"/>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Analyse exploratoire des données</a:t>
            </a:r>
          </a:p>
        </p:txBody>
      </p:sp>
    </p:spTree>
    <p:extLst>
      <p:ext uri="{BB962C8B-B14F-4D97-AF65-F5344CB8AC3E}">
        <p14:creationId xmlns:p14="http://schemas.microsoft.com/office/powerpoint/2010/main" val="3802865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3BCA2FB-637A-DAAC-650F-45DE8339361C}"/>
              </a:ext>
            </a:extLst>
          </p:cNvPr>
          <p:cNvSpPr txBox="1"/>
          <p:nvPr/>
        </p:nvSpPr>
        <p:spPr>
          <a:xfrm>
            <a:off x="496524" y="1787494"/>
            <a:ext cx="9196116" cy="276999"/>
          </a:xfrm>
          <a:prstGeom prst="rect">
            <a:avLst/>
          </a:prstGeom>
          <a:noFill/>
        </p:spPr>
        <p:txBody>
          <a:bodyPr wrap="square" rtlCol="0">
            <a:spAutoFit/>
          </a:bodyPr>
          <a:lstStyle/>
          <a:p>
            <a:r>
              <a:rPr lang="fr-FR" sz="1200" u="sng" dirty="0"/>
              <a:t>Transformation des données et suppression des valeurs nulles sur l’ensemble des </a:t>
            </a:r>
            <a:r>
              <a:rPr lang="fr-FR" sz="1200" u="sng" dirty="0" err="1"/>
              <a:t>datasets</a:t>
            </a:r>
            <a:r>
              <a:rPr lang="fr-FR" sz="1200" u="sng" dirty="0"/>
              <a:t> :</a:t>
            </a:r>
          </a:p>
        </p:txBody>
      </p:sp>
      <p:pic>
        <p:nvPicPr>
          <p:cNvPr id="6" name="Image 5">
            <a:extLst>
              <a:ext uri="{FF2B5EF4-FFF2-40B4-BE49-F238E27FC236}">
                <a16:creationId xmlns:a16="http://schemas.microsoft.com/office/drawing/2014/main" id="{6C527348-7DF2-F652-6851-43592333C79F}"/>
              </a:ext>
            </a:extLst>
          </p:cNvPr>
          <p:cNvPicPr>
            <a:picLocks noChangeAspect="1"/>
          </p:cNvPicPr>
          <p:nvPr/>
        </p:nvPicPr>
        <p:blipFill rotWithShape="1">
          <a:blip r:embed="rId2"/>
          <a:srcRect b="10227"/>
          <a:stretch/>
        </p:blipFill>
        <p:spPr>
          <a:xfrm>
            <a:off x="496524" y="2156827"/>
            <a:ext cx="9087743" cy="1744614"/>
          </a:xfrm>
          <a:prstGeom prst="rect">
            <a:avLst/>
          </a:prstGeom>
        </p:spPr>
      </p:pic>
      <p:pic>
        <p:nvPicPr>
          <p:cNvPr id="9" name="Image 8">
            <a:extLst>
              <a:ext uri="{FF2B5EF4-FFF2-40B4-BE49-F238E27FC236}">
                <a16:creationId xmlns:a16="http://schemas.microsoft.com/office/drawing/2014/main" id="{1530387B-EC02-7E78-1E9E-F800F690E796}"/>
              </a:ext>
            </a:extLst>
          </p:cNvPr>
          <p:cNvPicPr>
            <a:picLocks noChangeAspect="1"/>
          </p:cNvPicPr>
          <p:nvPr/>
        </p:nvPicPr>
        <p:blipFill>
          <a:blip r:embed="rId3"/>
          <a:stretch>
            <a:fillRect/>
          </a:stretch>
        </p:blipFill>
        <p:spPr>
          <a:xfrm>
            <a:off x="496524" y="4626449"/>
            <a:ext cx="4201111" cy="1943371"/>
          </a:xfrm>
          <a:prstGeom prst="rect">
            <a:avLst/>
          </a:prstGeom>
        </p:spPr>
      </p:pic>
      <p:pic>
        <p:nvPicPr>
          <p:cNvPr id="11" name="Image 10">
            <a:extLst>
              <a:ext uri="{FF2B5EF4-FFF2-40B4-BE49-F238E27FC236}">
                <a16:creationId xmlns:a16="http://schemas.microsoft.com/office/drawing/2014/main" id="{AA1693E6-3A0A-4D9D-2A7B-657CBB7482D4}"/>
              </a:ext>
            </a:extLst>
          </p:cNvPr>
          <p:cNvPicPr>
            <a:picLocks noChangeAspect="1"/>
          </p:cNvPicPr>
          <p:nvPr/>
        </p:nvPicPr>
        <p:blipFill>
          <a:blip r:embed="rId4"/>
          <a:stretch>
            <a:fillRect/>
          </a:stretch>
        </p:blipFill>
        <p:spPr>
          <a:xfrm>
            <a:off x="4697635" y="4626449"/>
            <a:ext cx="6292098" cy="1886213"/>
          </a:xfrm>
          <a:prstGeom prst="rect">
            <a:avLst/>
          </a:prstGeom>
        </p:spPr>
      </p:pic>
      <p:sp>
        <p:nvSpPr>
          <p:cNvPr id="12" name="Flèche : droite 11">
            <a:extLst>
              <a:ext uri="{FF2B5EF4-FFF2-40B4-BE49-F238E27FC236}">
                <a16:creationId xmlns:a16="http://schemas.microsoft.com/office/drawing/2014/main" id="{955BF81F-5CC7-9D93-EEE5-DCBE8011E9E9}"/>
              </a:ext>
            </a:extLst>
          </p:cNvPr>
          <p:cNvSpPr/>
          <p:nvPr/>
        </p:nvSpPr>
        <p:spPr>
          <a:xfrm rot="5400000">
            <a:off x="5176105" y="4214555"/>
            <a:ext cx="504783" cy="319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9848C775-E5B9-9C5E-CBC8-3E7EDA998B7A}"/>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Transformation des données</a:t>
            </a:r>
          </a:p>
        </p:txBody>
      </p:sp>
    </p:spTree>
    <p:extLst>
      <p:ext uri="{BB962C8B-B14F-4D97-AF65-F5344CB8AC3E}">
        <p14:creationId xmlns:p14="http://schemas.microsoft.com/office/powerpoint/2010/main" val="3609372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181A7A4-B140-A6C8-118C-9270A01DB565}"/>
              </a:ext>
            </a:extLst>
          </p:cNvPr>
          <p:cNvSpPr txBox="1"/>
          <p:nvPr/>
        </p:nvSpPr>
        <p:spPr>
          <a:xfrm>
            <a:off x="471125" y="1796789"/>
            <a:ext cx="11029616" cy="1046440"/>
          </a:xfrm>
          <a:prstGeom prst="rect">
            <a:avLst/>
          </a:prstGeom>
          <a:noFill/>
        </p:spPr>
        <p:txBody>
          <a:bodyPr wrap="square" rtlCol="0">
            <a:spAutoFit/>
          </a:bodyPr>
          <a:lstStyle/>
          <a:p>
            <a:r>
              <a:rPr lang="fr-FR" sz="1200" u="sng" dirty="0"/>
              <a:t>Agrégation des données :</a:t>
            </a:r>
          </a:p>
          <a:p>
            <a:endParaRPr lang="fr-FR" sz="1200" u="sng" dirty="0"/>
          </a:p>
          <a:p>
            <a:r>
              <a:rPr lang="fr-FR" sz="1200" dirty="0"/>
              <a:t>Les </a:t>
            </a:r>
            <a:r>
              <a:rPr lang="fr-FR" sz="1200" dirty="0" err="1"/>
              <a:t>datasets</a:t>
            </a:r>
            <a:r>
              <a:rPr lang="fr-FR" sz="1200" dirty="0"/>
              <a:t> fournissent chacun plusieurs valeurs journalières, ce qui nous intéressent ici dans nos futures analyses c’est d’avoir une vision journalière, nous allons donc agréger les valeur de telle manière à obtenir une moyenne journalière pour chacun des indicateurs des différents </a:t>
            </a:r>
            <a:r>
              <a:rPr lang="fr-FR" sz="1200" dirty="0" err="1"/>
              <a:t>datasets</a:t>
            </a:r>
            <a:r>
              <a:rPr lang="fr-FR" sz="1200" dirty="0"/>
              <a:t>.</a:t>
            </a:r>
          </a:p>
          <a:p>
            <a:r>
              <a:rPr lang="fr-FR" sz="1200" dirty="0"/>
              <a:t>Cette agrégation est donc faite pour l’ensemble des trois </a:t>
            </a:r>
            <a:r>
              <a:rPr lang="fr-FR" sz="1200" dirty="0" err="1"/>
              <a:t>datasets</a:t>
            </a:r>
            <a:r>
              <a:rPr lang="fr-FR" sz="1200" dirty="0"/>
              <a:t> également</a:t>
            </a:r>
          </a:p>
        </p:txBody>
      </p:sp>
      <p:pic>
        <p:nvPicPr>
          <p:cNvPr id="8" name="Image 7">
            <a:extLst>
              <a:ext uri="{FF2B5EF4-FFF2-40B4-BE49-F238E27FC236}">
                <a16:creationId xmlns:a16="http://schemas.microsoft.com/office/drawing/2014/main" id="{7BE45AB1-1C89-2E38-41F8-5505A2384093}"/>
              </a:ext>
            </a:extLst>
          </p:cNvPr>
          <p:cNvPicPr>
            <a:picLocks noChangeAspect="1"/>
          </p:cNvPicPr>
          <p:nvPr/>
        </p:nvPicPr>
        <p:blipFill>
          <a:blip r:embed="rId2"/>
          <a:stretch>
            <a:fillRect/>
          </a:stretch>
        </p:blipFill>
        <p:spPr>
          <a:xfrm>
            <a:off x="471125" y="4792403"/>
            <a:ext cx="5001327" cy="1735667"/>
          </a:xfrm>
          <a:prstGeom prst="rect">
            <a:avLst/>
          </a:prstGeom>
        </p:spPr>
      </p:pic>
      <p:pic>
        <p:nvPicPr>
          <p:cNvPr id="10" name="Image 9">
            <a:extLst>
              <a:ext uri="{FF2B5EF4-FFF2-40B4-BE49-F238E27FC236}">
                <a16:creationId xmlns:a16="http://schemas.microsoft.com/office/drawing/2014/main" id="{D45D68E0-4A73-14C9-F20F-FB763C636949}"/>
              </a:ext>
            </a:extLst>
          </p:cNvPr>
          <p:cNvPicPr>
            <a:picLocks noChangeAspect="1"/>
          </p:cNvPicPr>
          <p:nvPr/>
        </p:nvPicPr>
        <p:blipFill>
          <a:blip r:embed="rId3"/>
          <a:stretch>
            <a:fillRect/>
          </a:stretch>
        </p:blipFill>
        <p:spPr>
          <a:xfrm>
            <a:off x="6664959" y="4792403"/>
            <a:ext cx="5345117" cy="1923549"/>
          </a:xfrm>
          <a:prstGeom prst="rect">
            <a:avLst/>
          </a:prstGeom>
        </p:spPr>
      </p:pic>
      <p:sp>
        <p:nvSpPr>
          <p:cNvPr id="11" name="Flèche : droite 10">
            <a:extLst>
              <a:ext uri="{FF2B5EF4-FFF2-40B4-BE49-F238E27FC236}">
                <a16:creationId xmlns:a16="http://schemas.microsoft.com/office/drawing/2014/main" id="{D64BBD5C-352E-1709-ECDD-DCD59A0F4B64}"/>
              </a:ext>
            </a:extLst>
          </p:cNvPr>
          <p:cNvSpPr/>
          <p:nvPr/>
        </p:nvSpPr>
        <p:spPr>
          <a:xfrm>
            <a:off x="5780194" y="5228474"/>
            <a:ext cx="719667" cy="4402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C34A5088-007A-2135-EF36-262E1F5C900E}"/>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Transformation des données</a:t>
            </a:r>
          </a:p>
        </p:txBody>
      </p:sp>
      <p:pic>
        <p:nvPicPr>
          <p:cNvPr id="4" name="Image 3">
            <a:extLst>
              <a:ext uri="{FF2B5EF4-FFF2-40B4-BE49-F238E27FC236}">
                <a16:creationId xmlns:a16="http://schemas.microsoft.com/office/drawing/2014/main" id="{2A193F0A-9CA1-0760-6F29-C9B051F3E9AA}"/>
              </a:ext>
            </a:extLst>
          </p:cNvPr>
          <p:cNvPicPr>
            <a:picLocks noChangeAspect="1"/>
          </p:cNvPicPr>
          <p:nvPr/>
        </p:nvPicPr>
        <p:blipFill>
          <a:blip r:embed="rId4"/>
          <a:stretch>
            <a:fillRect/>
          </a:stretch>
        </p:blipFill>
        <p:spPr>
          <a:xfrm>
            <a:off x="581192" y="3157261"/>
            <a:ext cx="10185334" cy="1171239"/>
          </a:xfrm>
          <a:prstGeom prst="rect">
            <a:avLst/>
          </a:prstGeom>
        </p:spPr>
      </p:pic>
      <p:sp>
        <p:nvSpPr>
          <p:cNvPr id="5" name="ZoneTexte 4">
            <a:extLst>
              <a:ext uri="{FF2B5EF4-FFF2-40B4-BE49-F238E27FC236}">
                <a16:creationId xmlns:a16="http://schemas.microsoft.com/office/drawing/2014/main" id="{57FA0182-0257-9D3E-0177-56CCC9EC0F8C}"/>
              </a:ext>
            </a:extLst>
          </p:cNvPr>
          <p:cNvSpPr txBox="1"/>
          <p:nvPr/>
        </p:nvSpPr>
        <p:spPr>
          <a:xfrm>
            <a:off x="471125" y="2740644"/>
            <a:ext cx="4566542" cy="369332"/>
          </a:xfrm>
          <a:prstGeom prst="rect">
            <a:avLst/>
          </a:prstGeom>
          <a:noFill/>
        </p:spPr>
        <p:txBody>
          <a:bodyPr wrap="square" rtlCol="0">
            <a:spAutoFit/>
          </a:bodyPr>
          <a:lstStyle/>
          <a:p>
            <a:r>
              <a:rPr lang="fr-FR" u="sng" dirty="0"/>
              <a:t>Avant agrégation</a:t>
            </a:r>
          </a:p>
        </p:txBody>
      </p:sp>
      <p:sp>
        <p:nvSpPr>
          <p:cNvPr id="9" name="ZoneTexte 8">
            <a:extLst>
              <a:ext uri="{FF2B5EF4-FFF2-40B4-BE49-F238E27FC236}">
                <a16:creationId xmlns:a16="http://schemas.microsoft.com/office/drawing/2014/main" id="{496AA075-A833-4A59-D64A-0713CEA6E9BC}"/>
              </a:ext>
            </a:extLst>
          </p:cNvPr>
          <p:cNvSpPr txBox="1"/>
          <p:nvPr/>
        </p:nvSpPr>
        <p:spPr>
          <a:xfrm>
            <a:off x="471125" y="4392541"/>
            <a:ext cx="4566542" cy="369332"/>
          </a:xfrm>
          <a:prstGeom prst="rect">
            <a:avLst/>
          </a:prstGeom>
          <a:noFill/>
        </p:spPr>
        <p:txBody>
          <a:bodyPr wrap="square" rtlCol="0">
            <a:spAutoFit/>
          </a:bodyPr>
          <a:lstStyle/>
          <a:p>
            <a:r>
              <a:rPr lang="fr-FR" u="sng" dirty="0"/>
              <a:t>Après agrégation</a:t>
            </a:r>
          </a:p>
        </p:txBody>
      </p:sp>
    </p:spTree>
    <p:extLst>
      <p:ext uri="{BB962C8B-B14F-4D97-AF65-F5344CB8AC3E}">
        <p14:creationId xmlns:p14="http://schemas.microsoft.com/office/powerpoint/2010/main" val="2355810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181A7A4-B140-A6C8-118C-9270A01DB565}"/>
              </a:ext>
            </a:extLst>
          </p:cNvPr>
          <p:cNvSpPr txBox="1"/>
          <p:nvPr/>
        </p:nvSpPr>
        <p:spPr>
          <a:xfrm>
            <a:off x="581192" y="1998133"/>
            <a:ext cx="3643675" cy="276999"/>
          </a:xfrm>
          <a:prstGeom prst="rect">
            <a:avLst/>
          </a:prstGeom>
          <a:noFill/>
        </p:spPr>
        <p:txBody>
          <a:bodyPr wrap="square" rtlCol="0">
            <a:spAutoFit/>
          </a:bodyPr>
          <a:lstStyle/>
          <a:p>
            <a:r>
              <a:rPr lang="fr-FR" sz="1200" u="sng" dirty="0"/>
              <a:t>Synthèse statistique</a:t>
            </a:r>
          </a:p>
        </p:txBody>
      </p:sp>
      <p:sp>
        <p:nvSpPr>
          <p:cNvPr id="7" name="ZoneTexte 6">
            <a:extLst>
              <a:ext uri="{FF2B5EF4-FFF2-40B4-BE49-F238E27FC236}">
                <a16:creationId xmlns:a16="http://schemas.microsoft.com/office/drawing/2014/main" id="{53BCA2FB-637A-DAAC-650F-45DE8339361C}"/>
              </a:ext>
            </a:extLst>
          </p:cNvPr>
          <p:cNvSpPr txBox="1"/>
          <p:nvPr/>
        </p:nvSpPr>
        <p:spPr>
          <a:xfrm>
            <a:off x="581192" y="4173434"/>
            <a:ext cx="4566542" cy="276999"/>
          </a:xfrm>
          <a:prstGeom prst="rect">
            <a:avLst/>
          </a:prstGeom>
          <a:noFill/>
        </p:spPr>
        <p:txBody>
          <a:bodyPr wrap="square" rtlCol="0">
            <a:spAutoFit/>
          </a:bodyPr>
          <a:lstStyle/>
          <a:p>
            <a:r>
              <a:rPr lang="fr-FR" sz="1200" u="sng" dirty="0"/>
              <a:t>Distribution des données</a:t>
            </a:r>
          </a:p>
        </p:txBody>
      </p:sp>
      <p:pic>
        <p:nvPicPr>
          <p:cNvPr id="4" name="Image 3">
            <a:extLst>
              <a:ext uri="{FF2B5EF4-FFF2-40B4-BE49-F238E27FC236}">
                <a16:creationId xmlns:a16="http://schemas.microsoft.com/office/drawing/2014/main" id="{AC4D9136-2D0A-DF22-60A9-523CFEAC4680}"/>
              </a:ext>
            </a:extLst>
          </p:cNvPr>
          <p:cNvPicPr>
            <a:picLocks noChangeAspect="1"/>
          </p:cNvPicPr>
          <p:nvPr/>
        </p:nvPicPr>
        <p:blipFill>
          <a:blip r:embed="rId2"/>
          <a:stretch>
            <a:fillRect/>
          </a:stretch>
        </p:blipFill>
        <p:spPr>
          <a:xfrm>
            <a:off x="487644" y="2344879"/>
            <a:ext cx="4753638" cy="1505160"/>
          </a:xfrm>
          <a:prstGeom prst="rect">
            <a:avLst/>
          </a:prstGeom>
        </p:spPr>
      </p:pic>
      <p:pic>
        <p:nvPicPr>
          <p:cNvPr id="8" name="Image 7">
            <a:extLst>
              <a:ext uri="{FF2B5EF4-FFF2-40B4-BE49-F238E27FC236}">
                <a16:creationId xmlns:a16="http://schemas.microsoft.com/office/drawing/2014/main" id="{82AB9295-F52C-6F27-98CA-C794CE3918DA}"/>
              </a:ext>
            </a:extLst>
          </p:cNvPr>
          <p:cNvPicPr>
            <a:picLocks noChangeAspect="1"/>
          </p:cNvPicPr>
          <p:nvPr/>
        </p:nvPicPr>
        <p:blipFill>
          <a:blip r:embed="rId3"/>
          <a:stretch>
            <a:fillRect/>
          </a:stretch>
        </p:blipFill>
        <p:spPr>
          <a:xfrm>
            <a:off x="381804" y="4520180"/>
            <a:ext cx="3004863" cy="2084525"/>
          </a:xfrm>
          <a:prstGeom prst="rect">
            <a:avLst/>
          </a:prstGeom>
        </p:spPr>
      </p:pic>
      <p:sp>
        <p:nvSpPr>
          <p:cNvPr id="9" name="ZoneTexte 8">
            <a:extLst>
              <a:ext uri="{FF2B5EF4-FFF2-40B4-BE49-F238E27FC236}">
                <a16:creationId xmlns:a16="http://schemas.microsoft.com/office/drawing/2014/main" id="{15D2A69F-7854-4A32-91C5-A434ADC4216F}"/>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Analyse descriptive des données</a:t>
            </a:r>
          </a:p>
        </p:txBody>
      </p:sp>
      <p:pic>
        <p:nvPicPr>
          <p:cNvPr id="2" name="Image 1">
            <a:extLst>
              <a:ext uri="{FF2B5EF4-FFF2-40B4-BE49-F238E27FC236}">
                <a16:creationId xmlns:a16="http://schemas.microsoft.com/office/drawing/2014/main" id="{EE35D9D9-3C0B-7FB8-114D-0064EB689E69}"/>
              </a:ext>
            </a:extLst>
          </p:cNvPr>
          <p:cNvPicPr>
            <a:picLocks noChangeAspect="1"/>
          </p:cNvPicPr>
          <p:nvPr/>
        </p:nvPicPr>
        <p:blipFill>
          <a:blip r:embed="rId4"/>
          <a:stretch>
            <a:fillRect/>
          </a:stretch>
        </p:blipFill>
        <p:spPr>
          <a:xfrm>
            <a:off x="4799374" y="4502238"/>
            <a:ext cx="6591300" cy="1849785"/>
          </a:xfrm>
          <a:prstGeom prst="rect">
            <a:avLst/>
          </a:prstGeom>
        </p:spPr>
      </p:pic>
    </p:spTree>
    <p:extLst>
      <p:ext uri="{BB962C8B-B14F-4D97-AF65-F5344CB8AC3E}">
        <p14:creationId xmlns:p14="http://schemas.microsoft.com/office/powerpoint/2010/main" val="2352457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AFD7109-CB96-C0FF-8574-4A70CAD20705}"/>
              </a:ext>
            </a:extLst>
          </p:cNvPr>
          <p:cNvSpPr txBox="1"/>
          <p:nvPr/>
        </p:nvSpPr>
        <p:spPr>
          <a:xfrm>
            <a:off x="445723" y="1979632"/>
            <a:ext cx="6979543" cy="646331"/>
          </a:xfrm>
          <a:prstGeom prst="rect">
            <a:avLst/>
          </a:prstGeom>
          <a:noFill/>
        </p:spPr>
        <p:txBody>
          <a:bodyPr wrap="square" rtlCol="0">
            <a:spAutoFit/>
          </a:bodyPr>
          <a:lstStyle/>
          <a:p>
            <a:r>
              <a:rPr lang="fr-FR" u="sng" dirty="0"/>
              <a:t>Représentation des températures par ville avec une couleur</a:t>
            </a:r>
          </a:p>
          <a:p>
            <a:endParaRPr lang="fr-FR" u="sng" dirty="0"/>
          </a:p>
        </p:txBody>
      </p:sp>
      <p:pic>
        <p:nvPicPr>
          <p:cNvPr id="9" name="Image 8">
            <a:extLst>
              <a:ext uri="{FF2B5EF4-FFF2-40B4-BE49-F238E27FC236}">
                <a16:creationId xmlns:a16="http://schemas.microsoft.com/office/drawing/2014/main" id="{623C28CC-A1FD-754D-34CE-20F269359602}"/>
              </a:ext>
            </a:extLst>
          </p:cNvPr>
          <p:cNvPicPr>
            <a:picLocks noChangeAspect="1"/>
          </p:cNvPicPr>
          <p:nvPr/>
        </p:nvPicPr>
        <p:blipFill>
          <a:blip r:embed="rId2"/>
          <a:stretch>
            <a:fillRect/>
          </a:stretch>
        </p:blipFill>
        <p:spPr>
          <a:xfrm>
            <a:off x="513458" y="2475521"/>
            <a:ext cx="3687128" cy="3394499"/>
          </a:xfrm>
          <a:prstGeom prst="rect">
            <a:avLst/>
          </a:prstGeom>
        </p:spPr>
      </p:pic>
      <p:pic>
        <p:nvPicPr>
          <p:cNvPr id="11" name="Image 10">
            <a:extLst>
              <a:ext uri="{FF2B5EF4-FFF2-40B4-BE49-F238E27FC236}">
                <a16:creationId xmlns:a16="http://schemas.microsoft.com/office/drawing/2014/main" id="{AECB9A92-EE93-6236-00ED-573867F9732C}"/>
              </a:ext>
            </a:extLst>
          </p:cNvPr>
          <p:cNvPicPr>
            <a:picLocks noChangeAspect="1"/>
          </p:cNvPicPr>
          <p:nvPr/>
        </p:nvPicPr>
        <p:blipFill>
          <a:blip r:embed="rId3"/>
          <a:stretch>
            <a:fillRect/>
          </a:stretch>
        </p:blipFill>
        <p:spPr>
          <a:xfrm>
            <a:off x="4571464" y="2457978"/>
            <a:ext cx="2777603" cy="3412042"/>
          </a:xfrm>
          <a:prstGeom prst="rect">
            <a:avLst/>
          </a:prstGeom>
        </p:spPr>
      </p:pic>
      <p:pic>
        <p:nvPicPr>
          <p:cNvPr id="16" name="Image 15">
            <a:extLst>
              <a:ext uri="{FF2B5EF4-FFF2-40B4-BE49-F238E27FC236}">
                <a16:creationId xmlns:a16="http://schemas.microsoft.com/office/drawing/2014/main" id="{B04FB101-C122-4778-C222-1DE34154605B}"/>
              </a:ext>
            </a:extLst>
          </p:cNvPr>
          <p:cNvPicPr>
            <a:picLocks noChangeAspect="1"/>
          </p:cNvPicPr>
          <p:nvPr/>
        </p:nvPicPr>
        <p:blipFill>
          <a:blip r:embed="rId4"/>
          <a:stretch>
            <a:fillRect/>
          </a:stretch>
        </p:blipFill>
        <p:spPr>
          <a:xfrm>
            <a:off x="7634623" y="2475520"/>
            <a:ext cx="3153844" cy="3394499"/>
          </a:xfrm>
          <a:prstGeom prst="rect">
            <a:avLst/>
          </a:prstGeom>
        </p:spPr>
      </p:pic>
      <p:sp>
        <p:nvSpPr>
          <p:cNvPr id="4" name="ZoneTexte 3">
            <a:extLst>
              <a:ext uri="{FF2B5EF4-FFF2-40B4-BE49-F238E27FC236}">
                <a16:creationId xmlns:a16="http://schemas.microsoft.com/office/drawing/2014/main" id="{65724076-0B53-9E77-1926-3F22B0BDFCCE}"/>
              </a:ext>
            </a:extLst>
          </p:cNvPr>
          <p:cNvSpPr txBox="1"/>
          <p:nvPr/>
        </p:nvSpPr>
        <p:spPr>
          <a:xfrm>
            <a:off x="445722" y="6025200"/>
            <a:ext cx="9269777" cy="461665"/>
          </a:xfrm>
          <a:prstGeom prst="rect">
            <a:avLst/>
          </a:prstGeom>
          <a:noFill/>
        </p:spPr>
        <p:txBody>
          <a:bodyPr wrap="square" rtlCol="0">
            <a:spAutoFit/>
          </a:bodyPr>
          <a:lstStyle/>
          <a:p>
            <a:r>
              <a:rPr lang="fr-FR" sz="1200" dirty="0"/>
              <a:t>Lorsque la température moyenne est inférieur à 20°C le point se colore en vert et rouge si la température y est supérieure</a:t>
            </a:r>
          </a:p>
          <a:p>
            <a:endParaRPr lang="fr-FR" sz="1200" u="sng" dirty="0"/>
          </a:p>
        </p:txBody>
      </p:sp>
      <p:sp>
        <p:nvSpPr>
          <p:cNvPr id="7" name="ZoneTexte 6">
            <a:extLst>
              <a:ext uri="{FF2B5EF4-FFF2-40B4-BE49-F238E27FC236}">
                <a16:creationId xmlns:a16="http://schemas.microsoft.com/office/drawing/2014/main" id="{411AFEF8-738F-9ED4-BE22-3147376E212D}"/>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Visualisation des données</a:t>
            </a:r>
          </a:p>
        </p:txBody>
      </p:sp>
    </p:spTree>
    <p:extLst>
      <p:ext uri="{BB962C8B-B14F-4D97-AF65-F5344CB8AC3E}">
        <p14:creationId xmlns:p14="http://schemas.microsoft.com/office/powerpoint/2010/main" val="3172911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3BCA2FB-637A-DAAC-650F-45DE8339361C}"/>
              </a:ext>
            </a:extLst>
          </p:cNvPr>
          <p:cNvSpPr txBox="1"/>
          <p:nvPr/>
        </p:nvSpPr>
        <p:spPr>
          <a:xfrm>
            <a:off x="445723" y="1962699"/>
            <a:ext cx="11165085" cy="553998"/>
          </a:xfrm>
          <a:prstGeom prst="rect">
            <a:avLst/>
          </a:prstGeom>
          <a:noFill/>
        </p:spPr>
        <p:txBody>
          <a:bodyPr wrap="square" rtlCol="0">
            <a:spAutoFit/>
          </a:bodyPr>
          <a:lstStyle/>
          <a:p>
            <a:r>
              <a:rPr lang="fr-FR" sz="1200" dirty="0"/>
              <a:t>Afin de poursuivre les différentes analyses (analyse multivariée) une jointure des trois </a:t>
            </a:r>
            <a:r>
              <a:rPr lang="fr-FR" sz="1200" dirty="0" err="1"/>
              <a:t>datasets</a:t>
            </a:r>
            <a:r>
              <a:rPr lang="fr-FR" sz="1200" dirty="0"/>
              <a:t> est effectuée afin de poursuivre le processus analytique</a:t>
            </a:r>
          </a:p>
          <a:p>
            <a:endParaRPr lang="fr-FR" u="sng" dirty="0"/>
          </a:p>
        </p:txBody>
      </p:sp>
      <p:pic>
        <p:nvPicPr>
          <p:cNvPr id="4" name="Image 3">
            <a:extLst>
              <a:ext uri="{FF2B5EF4-FFF2-40B4-BE49-F238E27FC236}">
                <a16:creationId xmlns:a16="http://schemas.microsoft.com/office/drawing/2014/main" id="{12CF13B0-46C2-DE97-AEAA-7E4FE1DFD870}"/>
              </a:ext>
            </a:extLst>
          </p:cNvPr>
          <p:cNvPicPr>
            <a:picLocks noChangeAspect="1"/>
          </p:cNvPicPr>
          <p:nvPr/>
        </p:nvPicPr>
        <p:blipFill>
          <a:blip r:embed="rId2"/>
          <a:stretch>
            <a:fillRect/>
          </a:stretch>
        </p:blipFill>
        <p:spPr>
          <a:xfrm>
            <a:off x="445723" y="2609030"/>
            <a:ext cx="4405677" cy="1729314"/>
          </a:xfrm>
          <a:prstGeom prst="rect">
            <a:avLst/>
          </a:prstGeom>
        </p:spPr>
      </p:pic>
      <p:sp>
        <p:nvSpPr>
          <p:cNvPr id="6" name="Flèche : droite 5">
            <a:extLst>
              <a:ext uri="{FF2B5EF4-FFF2-40B4-BE49-F238E27FC236}">
                <a16:creationId xmlns:a16="http://schemas.microsoft.com/office/drawing/2014/main" id="{3F893BC9-7332-E8FC-57E6-66157DF945FD}"/>
              </a:ext>
            </a:extLst>
          </p:cNvPr>
          <p:cNvSpPr/>
          <p:nvPr/>
        </p:nvSpPr>
        <p:spPr>
          <a:xfrm>
            <a:off x="4969933" y="3208866"/>
            <a:ext cx="719667" cy="4402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61FEE4EF-324F-DA79-9901-8E707B8EC2B1}"/>
              </a:ext>
            </a:extLst>
          </p:cNvPr>
          <p:cNvPicPr>
            <a:picLocks noChangeAspect="1"/>
          </p:cNvPicPr>
          <p:nvPr/>
        </p:nvPicPr>
        <p:blipFill>
          <a:blip r:embed="rId3"/>
          <a:stretch>
            <a:fillRect/>
          </a:stretch>
        </p:blipFill>
        <p:spPr>
          <a:xfrm>
            <a:off x="5926665" y="2800152"/>
            <a:ext cx="5952067" cy="1257693"/>
          </a:xfrm>
          <a:prstGeom prst="rect">
            <a:avLst/>
          </a:prstGeom>
        </p:spPr>
      </p:pic>
      <p:pic>
        <p:nvPicPr>
          <p:cNvPr id="11" name="Image 10">
            <a:extLst>
              <a:ext uri="{FF2B5EF4-FFF2-40B4-BE49-F238E27FC236}">
                <a16:creationId xmlns:a16="http://schemas.microsoft.com/office/drawing/2014/main" id="{92296FC7-89CD-DDFA-CA63-D98DDC8E8BBA}"/>
              </a:ext>
            </a:extLst>
          </p:cNvPr>
          <p:cNvPicPr>
            <a:picLocks noChangeAspect="1"/>
          </p:cNvPicPr>
          <p:nvPr/>
        </p:nvPicPr>
        <p:blipFill>
          <a:blip r:embed="rId4"/>
          <a:stretch>
            <a:fillRect/>
          </a:stretch>
        </p:blipFill>
        <p:spPr>
          <a:xfrm>
            <a:off x="3850830" y="4745052"/>
            <a:ext cx="2382144" cy="1886068"/>
          </a:xfrm>
          <a:prstGeom prst="rect">
            <a:avLst/>
          </a:prstGeom>
        </p:spPr>
      </p:pic>
      <p:sp>
        <p:nvSpPr>
          <p:cNvPr id="12" name="ZoneTexte 11">
            <a:extLst>
              <a:ext uri="{FF2B5EF4-FFF2-40B4-BE49-F238E27FC236}">
                <a16:creationId xmlns:a16="http://schemas.microsoft.com/office/drawing/2014/main" id="{8DBCC853-6710-3A8F-C087-D18FD92BF227}"/>
              </a:ext>
            </a:extLst>
          </p:cNvPr>
          <p:cNvSpPr txBox="1"/>
          <p:nvPr/>
        </p:nvSpPr>
        <p:spPr>
          <a:xfrm>
            <a:off x="361058" y="4338344"/>
            <a:ext cx="6979543" cy="461665"/>
          </a:xfrm>
          <a:prstGeom prst="rect">
            <a:avLst/>
          </a:prstGeom>
          <a:noFill/>
        </p:spPr>
        <p:txBody>
          <a:bodyPr wrap="square" rtlCol="0">
            <a:spAutoFit/>
          </a:bodyPr>
          <a:lstStyle/>
          <a:p>
            <a:r>
              <a:rPr lang="fr-FR" sz="1200" u="sng" dirty="0"/>
              <a:t>Nouveau schéma des données :</a:t>
            </a:r>
          </a:p>
          <a:p>
            <a:endParaRPr lang="fr-FR" sz="1200" u="sng" dirty="0"/>
          </a:p>
        </p:txBody>
      </p:sp>
      <p:sp>
        <p:nvSpPr>
          <p:cNvPr id="8" name="ZoneTexte 7">
            <a:extLst>
              <a:ext uri="{FF2B5EF4-FFF2-40B4-BE49-F238E27FC236}">
                <a16:creationId xmlns:a16="http://schemas.microsoft.com/office/drawing/2014/main" id="{02414A2C-4772-133F-A820-CF65DAB20DBF}"/>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Fusion des trois </a:t>
            </a:r>
            <a:r>
              <a:rPr lang="fr-FR" sz="3200" dirty="0" err="1">
                <a:solidFill>
                  <a:schemeClr val="bg1"/>
                </a:solidFill>
              </a:rPr>
              <a:t>datasets</a:t>
            </a:r>
            <a:endParaRPr lang="fr-FR" sz="3200" dirty="0">
              <a:solidFill>
                <a:schemeClr val="bg1"/>
              </a:solidFill>
            </a:endParaRPr>
          </a:p>
        </p:txBody>
      </p:sp>
    </p:spTree>
    <p:extLst>
      <p:ext uri="{BB962C8B-B14F-4D97-AF65-F5344CB8AC3E}">
        <p14:creationId xmlns:p14="http://schemas.microsoft.com/office/powerpoint/2010/main" val="2690165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1F346D8E-E20B-1746-BAAF-07F90E63F0B0}"/>
              </a:ext>
            </a:extLst>
          </p:cNvPr>
          <p:cNvPicPr>
            <a:picLocks noChangeAspect="1"/>
          </p:cNvPicPr>
          <p:nvPr/>
        </p:nvPicPr>
        <p:blipFill>
          <a:blip r:embed="rId2"/>
          <a:stretch>
            <a:fillRect/>
          </a:stretch>
        </p:blipFill>
        <p:spPr>
          <a:xfrm>
            <a:off x="4005606" y="1995641"/>
            <a:ext cx="3603624" cy="2672406"/>
          </a:xfrm>
          <a:prstGeom prst="rect">
            <a:avLst/>
          </a:prstGeom>
        </p:spPr>
      </p:pic>
      <p:pic>
        <p:nvPicPr>
          <p:cNvPr id="16" name="Image 15">
            <a:extLst>
              <a:ext uri="{FF2B5EF4-FFF2-40B4-BE49-F238E27FC236}">
                <a16:creationId xmlns:a16="http://schemas.microsoft.com/office/drawing/2014/main" id="{1628BC9B-6481-AF7D-541E-612C1A778C84}"/>
              </a:ext>
            </a:extLst>
          </p:cNvPr>
          <p:cNvPicPr>
            <a:picLocks noChangeAspect="1"/>
          </p:cNvPicPr>
          <p:nvPr/>
        </p:nvPicPr>
        <p:blipFill>
          <a:blip r:embed="rId3"/>
          <a:stretch>
            <a:fillRect/>
          </a:stretch>
        </p:blipFill>
        <p:spPr>
          <a:xfrm>
            <a:off x="1618625" y="4860161"/>
            <a:ext cx="8954750" cy="1695687"/>
          </a:xfrm>
          <a:prstGeom prst="rect">
            <a:avLst/>
          </a:prstGeom>
        </p:spPr>
      </p:pic>
      <p:pic>
        <p:nvPicPr>
          <p:cNvPr id="3" name="Image 2">
            <a:extLst>
              <a:ext uri="{FF2B5EF4-FFF2-40B4-BE49-F238E27FC236}">
                <a16:creationId xmlns:a16="http://schemas.microsoft.com/office/drawing/2014/main" id="{F982361E-B112-47B8-BE6E-CFCDB1DEB9AD}"/>
              </a:ext>
            </a:extLst>
          </p:cNvPr>
          <p:cNvPicPr>
            <a:picLocks noChangeAspect="1"/>
          </p:cNvPicPr>
          <p:nvPr/>
        </p:nvPicPr>
        <p:blipFill>
          <a:blip r:embed="rId4"/>
          <a:stretch>
            <a:fillRect/>
          </a:stretch>
        </p:blipFill>
        <p:spPr>
          <a:xfrm>
            <a:off x="8169160" y="1864257"/>
            <a:ext cx="3605695" cy="2803789"/>
          </a:xfrm>
          <a:prstGeom prst="rect">
            <a:avLst/>
          </a:prstGeom>
        </p:spPr>
      </p:pic>
      <p:pic>
        <p:nvPicPr>
          <p:cNvPr id="4" name="Image 3">
            <a:extLst>
              <a:ext uri="{FF2B5EF4-FFF2-40B4-BE49-F238E27FC236}">
                <a16:creationId xmlns:a16="http://schemas.microsoft.com/office/drawing/2014/main" id="{EC396BDD-8C40-4EB0-8FE6-A9472D13E582}"/>
              </a:ext>
            </a:extLst>
          </p:cNvPr>
          <p:cNvPicPr>
            <a:picLocks noChangeAspect="1"/>
          </p:cNvPicPr>
          <p:nvPr/>
        </p:nvPicPr>
        <p:blipFill>
          <a:blip r:embed="rId5"/>
          <a:stretch>
            <a:fillRect/>
          </a:stretch>
        </p:blipFill>
        <p:spPr>
          <a:xfrm>
            <a:off x="104085" y="1995641"/>
            <a:ext cx="3603625" cy="2627159"/>
          </a:xfrm>
          <a:prstGeom prst="rect">
            <a:avLst/>
          </a:prstGeom>
        </p:spPr>
      </p:pic>
      <p:sp>
        <p:nvSpPr>
          <p:cNvPr id="7" name="ZoneTexte 6">
            <a:extLst>
              <a:ext uri="{FF2B5EF4-FFF2-40B4-BE49-F238E27FC236}">
                <a16:creationId xmlns:a16="http://schemas.microsoft.com/office/drawing/2014/main" id="{26C752EA-005D-FEAF-A0D6-D6A75F47BEE7}"/>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Analyse descriptive des données</a:t>
            </a:r>
          </a:p>
        </p:txBody>
      </p:sp>
    </p:spTree>
    <p:extLst>
      <p:ext uri="{BB962C8B-B14F-4D97-AF65-F5344CB8AC3E}">
        <p14:creationId xmlns:p14="http://schemas.microsoft.com/office/powerpoint/2010/main" val="3982918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AFD7109-CB96-C0FF-8574-4A70CAD20705}"/>
              </a:ext>
            </a:extLst>
          </p:cNvPr>
          <p:cNvSpPr txBox="1"/>
          <p:nvPr/>
        </p:nvSpPr>
        <p:spPr>
          <a:xfrm>
            <a:off x="445723" y="1800985"/>
            <a:ext cx="6979543" cy="369332"/>
          </a:xfrm>
          <a:prstGeom prst="rect">
            <a:avLst/>
          </a:prstGeom>
          <a:noFill/>
        </p:spPr>
        <p:txBody>
          <a:bodyPr wrap="square" rtlCol="0">
            <a:spAutoFit/>
          </a:bodyPr>
          <a:lstStyle/>
          <a:p>
            <a:r>
              <a:rPr lang="fr-FR" u="sng" dirty="0"/>
              <a:t>Boite à moustache</a:t>
            </a:r>
          </a:p>
        </p:txBody>
      </p:sp>
      <p:sp>
        <p:nvSpPr>
          <p:cNvPr id="8" name="ZoneTexte 7">
            <a:extLst>
              <a:ext uri="{FF2B5EF4-FFF2-40B4-BE49-F238E27FC236}">
                <a16:creationId xmlns:a16="http://schemas.microsoft.com/office/drawing/2014/main" id="{F4757C32-C9E5-450A-BD7A-56DA0437BFE6}"/>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Analyse exploratoire</a:t>
            </a:r>
          </a:p>
        </p:txBody>
      </p:sp>
      <p:pic>
        <p:nvPicPr>
          <p:cNvPr id="7" name="Image 6">
            <a:extLst>
              <a:ext uri="{FF2B5EF4-FFF2-40B4-BE49-F238E27FC236}">
                <a16:creationId xmlns:a16="http://schemas.microsoft.com/office/drawing/2014/main" id="{34F7B557-8F64-11AD-8CF9-38A1CE7707AE}"/>
              </a:ext>
            </a:extLst>
          </p:cNvPr>
          <p:cNvPicPr>
            <a:picLocks noChangeAspect="1"/>
          </p:cNvPicPr>
          <p:nvPr/>
        </p:nvPicPr>
        <p:blipFill>
          <a:blip r:embed="rId2"/>
          <a:stretch>
            <a:fillRect/>
          </a:stretch>
        </p:blipFill>
        <p:spPr>
          <a:xfrm>
            <a:off x="445724" y="2081410"/>
            <a:ext cx="3274486" cy="4408290"/>
          </a:xfrm>
          <a:prstGeom prst="rect">
            <a:avLst/>
          </a:prstGeom>
        </p:spPr>
      </p:pic>
      <p:sp>
        <p:nvSpPr>
          <p:cNvPr id="9" name="ZoneTexte 8">
            <a:extLst>
              <a:ext uri="{FF2B5EF4-FFF2-40B4-BE49-F238E27FC236}">
                <a16:creationId xmlns:a16="http://schemas.microsoft.com/office/drawing/2014/main" id="{2FC1F6EF-A892-46CD-974F-74B7CEFB180F}"/>
              </a:ext>
            </a:extLst>
          </p:cNvPr>
          <p:cNvSpPr txBox="1"/>
          <p:nvPr/>
        </p:nvSpPr>
        <p:spPr>
          <a:xfrm>
            <a:off x="3975100" y="1820040"/>
            <a:ext cx="7771175" cy="2831544"/>
          </a:xfrm>
          <a:prstGeom prst="rect">
            <a:avLst/>
          </a:prstGeom>
          <a:noFill/>
        </p:spPr>
        <p:txBody>
          <a:bodyPr wrap="square" rtlCol="0">
            <a:spAutoFit/>
          </a:bodyPr>
          <a:lstStyle/>
          <a:p>
            <a:r>
              <a:rPr lang="fr-FR" sz="1200" b="1" u="sng" dirty="0"/>
              <a:t>Voici comment nous pouvons interpréter ces </a:t>
            </a:r>
            <a:r>
              <a:rPr lang="fr-FR" sz="1200" b="1" u="sng" dirty="0" err="1"/>
              <a:t>boxplot</a:t>
            </a:r>
            <a:r>
              <a:rPr lang="fr-FR" sz="1200" b="1" u="sng" dirty="0"/>
              <a:t>:</a:t>
            </a:r>
          </a:p>
          <a:p>
            <a:endParaRPr lang="fr-FR" sz="800" b="1" u="sng" dirty="0"/>
          </a:p>
          <a:p>
            <a:r>
              <a:rPr lang="fr-FR" sz="1200" u="sng" dirty="0"/>
              <a:t>Max : </a:t>
            </a:r>
            <a:r>
              <a:rPr lang="fr-FR" sz="1200" dirty="0"/>
              <a:t>C’est le point de la valeur maximale à l’exclusion des valeurs aberrantes.</a:t>
            </a:r>
          </a:p>
          <a:p>
            <a:endParaRPr lang="fr-FR" sz="800" dirty="0"/>
          </a:p>
          <a:p>
            <a:r>
              <a:rPr lang="fr-FR" sz="1200" u="sng" dirty="0"/>
              <a:t>Troisième quartile: C</a:t>
            </a:r>
            <a:r>
              <a:rPr lang="fr-FR" sz="1200" dirty="0"/>
              <a:t>’est le point du 75e centile. Les valeurs de 75% des points de données sont inférieures à cette valeur.</a:t>
            </a:r>
          </a:p>
          <a:p>
            <a:endParaRPr lang="fr-FR" sz="1200" dirty="0"/>
          </a:p>
          <a:p>
            <a:r>
              <a:rPr lang="fr-FR" sz="1200" u="sng" dirty="0"/>
              <a:t>Médiane </a:t>
            </a:r>
            <a:r>
              <a:rPr lang="fr-FR" sz="1200" dirty="0"/>
              <a:t>: Correspond au point médian de l’ensemble de données. 50% des points de données seront inférieurs à cette valeur et 50% des données seront au-dessus de cette valeur.</a:t>
            </a:r>
          </a:p>
          <a:p>
            <a:endParaRPr lang="fr-FR" sz="1200" u="sng" dirty="0"/>
          </a:p>
          <a:p>
            <a:r>
              <a:rPr lang="fr-FR" sz="1200" u="sng" dirty="0"/>
              <a:t>Premier quartile </a:t>
            </a:r>
            <a:r>
              <a:rPr lang="fr-FR" sz="1200" dirty="0"/>
              <a:t>: Il s’agit du point du 25e centile. Les valeurs de 25% des points de données sont inférieures à cette valeur et 75% supérieures à cette valeur.</a:t>
            </a:r>
          </a:p>
          <a:p>
            <a:endParaRPr lang="fr-FR" sz="900" dirty="0"/>
          </a:p>
          <a:p>
            <a:r>
              <a:rPr lang="fr-FR" sz="1200" u="sng" dirty="0"/>
              <a:t>Intervalle interquartile (IQR</a:t>
            </a:r>
            <a:r>
              <a:rPr lang="fr-FR" sz="1200" dirty="0"/>
              <a:t>): Ce sont les points compris entre le 25e et le 75e centile.</a:t>
            </a:r>
          </a:p>
          <a:p>
            <a:endParaRPr lang="fr-FR" sz="900" dirty="0"/>
          </a:p>
          <a:p>
            <a:r>
              <a:rPr lang="fr-FR" sz="1200" u="sng" dirty="0"/>
              <a:t>min: </a:t>
            </a:r>
            <a:r>
              <a:rPr lang="fr-FR" sz="1200" dirty="0"/>
              <a:t>il s’agit de la valeur la plus basse de l’ensemble de données à l’exclusion des valeurs aberrantes.</a:t>
            </a:r>
            <a:endParaRPr lang="fr-FR" sz="1200" u="sng" dirty="0"/>
          </a:p>
          <a:p>
            <a:endParaRPr lang="fr-FR" sz="1200" dirty="0"/>
          </a:p>
        </p:txBody>
      </p:sp>
      <p:pic>
        <p:nvPicPr>
          <p:cNvPr id="23" name="Image 22">
            <a:extLst>
              <a:ext uri="{FF2B5EF4-FFF2-40B4-BE49-F238E27FC236}">
                <a16:creationId xmlns:a16="http://schemas.microsoft.com/office/drawing/2014/main" id="{E06613B6-BC02-491C-BDB5-8A56A644CE9A}"/>
              </a:ext>
            </a:extLst>
          </p:cNvPr>
          <p:cNvPicPr>
            <a:picLocks noChangeAspect="1"/>
          </p:cNvPicPr>
          <p:nvPr/>
        </p:nvPicPr>
        <p:blipFill>
          <a:blip r:embed="rId3"/>
          <a:stretch>
            <a:fillRect/>
          </a:stretch>
        </p:blipFill>
        <p:spPr>
          <a:xfrm>
            <a:off x="4851401" y="5035125"/>
            <a:ext cx="6591300" cy="1849785"/>
          </a:xfrm>
          <a:prstGeom prst="rect">
            <a:avLst/>
          </a:prstGeom>
        </p:spPr>
      </p:pic>
      <p:cxnSp>
        <p:nvCxnSpPr>
          <p:cNvPr id="25" name="Connecteur droit avec flèche 24">
            <a:extLst>
              <a:ext uri="{FF2B5EF4-FFF2-40B4-BE49-F238E27FC236}">
                <a16:creationId xmlns:a16="http://schemas.microsoft.com/office/drawing/2014/main" id="{5AAACCE3-D5C6-48B8-9F7C-1E14A0FB830E}"/>
              </a:ext>
            </a:extLst>
          </p:cNvPr>
          <p:cNvCxnSpPr>
            <a:cxnSpLocks/>
          </p:cNvCxnSpPr>
          <p:nvPr/>
        </p:nvCxnSpPr>
        <p:spPr>
          <a:xfrm flipH="1">
            <a:off x="2476500" y="2325132"/>
            <a:ext cx="1498600" cy="6085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9A212DD5-7204-47E1-BCB3-F383B7135888}"/>
              </a:ext>
            </a:extLst>
          </p:cNvPr>
          <p:cNvCxnSpPr>
            <a:cxnSpLocks/>
          </p:cNvCxnSpPr>
          <p:nvPr/>
        </p:nvCxnSpPr>
        <p:spPr>
          <a:xfrm flipH="1">
            <a:off x="2349055" y="4285555"/>
            <a:ext cx="1586439" cy="13024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F9A5E6E0-BC06-4426-8380-C7A9BE4CE41D}"/>
              </a:ext>
            </a:extLst>
          </p:cNvPr>
          <p:cNvCxnSpPr>
            <a:cxnSpLocks/>
          </p:cNvCxnSpPr>
          <p:nvPr/>
        </p:nvCxnSpPr>
        <p:spPr>
          <a:xfrm flipH="1">
            <a:off x="2432582" y="3088515"/>
            <a:ext cx="1542518" cy="11713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EC2459ED-3CD3-40A8-BA0B-FFE3448ED951}"/>
              </a:ext>
            </a:extLst>
          </p:cNvPr>
          <p:cNvCxnSpPr>
            <a:cxnSpLocks/>
          </p:cNvCxnSpPr>
          <p:nvPr/>
        </p:nvCxnSpPr>
        <p:spPr>
          <a:xfrm flipH="1">
            <a:off x="2476500" y="3505366"/>
            <a:ext cx="1458995" cy="9092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3B9B64E2-E655-4346-A694-D18FD9880BE1}"/>
              </a:ext>
            </a:extLst>
          </p:cNvPr>
          <p:cNvCxnSpPr>
            <a:cxnSpLocks/>
          </p:cNvCxnSpPr>
          <p:nvPr/>
        </p:nvCxnSpPr>
        <p:spPr>
          <a:xfrm flipH="1">
            <a:off x="2432582" y="2710212"/>
            <a:ext cx="1542519" cy="12586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Ellipse 41">
            <a:extLst>
              <a:ext uri="{FF2B5EF4-FFF2-40B4-BE49-F238E27FC236}">
                <a16:creationId xmlns:a16="http://schemas.microsoft.com/office/drawing/2014/main" id="{0FFE7403-6840-4784-AD86-B62B000A9851}"/>
              </a:ext>
            </a:extLst>
          </p:cNvPr>
          <p:cNvSpPr/>
          <p:nvPr/>
        </p:nvSpPr>
        <p:spPr>
          <a:xfrm>
            <a:off x="2055409" y="2333156"/>
            <a:ext cx="266088" cy="51966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337EA279-FC9A-4939-9F41-4414F23A93C5}"/>
              </a:ext>
            </a:extLst>
          </p:cNvPr>
          <p:cNvSpPr/>
          <p:nvPr/>
        </p:nvSpPr>
        <p:spPr>
          <a:xfrm>
            <a:off x="2082967" y="5644888"/>
            <a:ext cx="238530" cy="31513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a:extLst>
              <a:ext uri="{FF2B5EF4-FFF2-40B4-BE49-F238E27FC236}">
                <a16:creationId xmlns:a16="http://schemas.microsoft.com/office/drawing/2014/main" id="{82708D87-1F2B-4432-A87B-20AEC80D8D54}"/>
              </a:ext>
            </a:extLst>
          </p:cNvPr>
          <p:cNvSpPr/>
          <p:nvPr/>
        </p:nvSpPr>
        <p:spPr>
          <a:xfrm>
            <a:off x="4057340" y="4513095"/>
            <a:ext cx="266088" cy="51966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23115B3D-2A67-408C-8FA5-CD7524846C48}"/>
              </a:ext>
            </a:extLst>
          </p:cNvPr>
          <p:cNvSpPr txBox="1"/>
          <p:nvPr/>
        </p:nvSpPr>
        <p:spPr>
          <a:xfrm>
            <a:off x="4370915" y="4634429"/>
            <a:ext cx="6979543" cy="276999"/>
          </a:xfrm>
          <a:prstGeom prst="rect">
            <a:avLst/>
          </a:prstGeom>
          <a:noFill/>
        </p:spPr>
        <p:txBody>
          <a:bodyPr wrap="square" rtlCol="0">
            <a:spAutoFit/>
          </a:bodyPr>
          <a:lstStyle/>
          <a:p>
            <a:r>
              <a:rPr lang="fr-FR" sz="1200" dirty="0"/>
              <a:t>Valeur statistiquement aberrantes</a:t>
            </a:r>
          </a:p>
        </p:txBody>
      </p:sp>
    </p:spTree>
    <p:extLst>
      <p:ext uri="{BB962C8B-B14F-4D97-AF65-F5344CB8AC3E}">
        <p14:creationId xmlns:p14="http://schemas.microsoft.com/office/powerpoint/2010/main" val="1233426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AFD7109-CB96-C0FF-8574-4A70CAD20705}"/>
              </a:ext>
            </a:extLst>
          </p:cNvPr>
          <p:cNvSpPr txBox="1"/>
          <p:nvPr/>
        </p:nvSpPr>
        <p:spPr>
          <a:xfrm>
            <a:off x="445723" y="1800985"/>
            <a:ext cx="6979543" cy="369332"/>
          </a:xfrm>
          <a:prstGeom prst="rect">
            <a:avLst/>
          </a:prstGeom>
          <a:noFill/>
        </p:spPr>
        <p:txBody>
          <a:bodyPr wrap="square" rtlCol="0">
            <a:spAutoFit/>
          </a:bodyPr>
          <a:lstStyle/>
          <a:p>
            <a:r>
              <a:rPr lang="fr-FR" u="sng" dirty="0"/>
              <a:t>Distribution des données</a:t>
            </a:r>
          </a:p>
        </p:txBody>
      </p:sp>
      <p:sp>
        <p:nvSpPr>
          <p:cNvPr id="8" name="ZoneTexte 7">
            <a:extLst>
              <a:ext uri="{FF2B5EF4-FFF2-40B4-BE49-F238E27FC236}">
                <a16:creationId xmlns:a16="http://schemas.microsoft.com/office/drawing/2014/main" id="{F4757C32-C9E5-450A-BD7A-56DA0437BFE6}"/>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Analyse univariée</a:t>
            </a:r>
          </a:p>
        </p:txBody>
      </p:sp>
      <p:sp>
        <p:nvSpPr>
          <p:cNvPr id="6" name="ZoneTexte 5">
            <a:extLst>
              <a:ext uri="{FF2B5EF4-FFF2-40B4-BE49-F238E27FC236}">
                <a16:creationId xmlns:a16="http://schemas.microsoft.com/office/drawing/2014/main" id="{E85952AE-E605-4125-9881-DD92C4912F64}"/>
              </a:ext>
            </a:extLst>
          </p:cNvPr>
          <p:cNvSpPr txBox="1"/>
          <p:nvPr/>
        </p:nvSpPr>
        <p:spPr>
          <a:xfrm>
            <a:off x="445722" y="4536706"/>
            <a:ext cx="11543078" cy="2308324"/>
          </a:xfrm>
          <a:prstGeom prst="rect">
            <a:avLst/>
          </a:prstGeom>
          <a:noFill/>
        </p:spPr>
        <p:txBody>
          <a:bodyPr wrap="square" rtlCol="0">
            <a:spAutoFit/>
          </a:bodyPr>
          <a:lstStyle/>
          <a:p>
            <a:r>
              <a:rPr lang="fr-FR" sz="1200" b="1" u="sng" dirty="0"/>
              <a:t>Voici comment nous pouvons interpréter les résultats:</a:t>
            </a:r>
          </a:p>
          <a:p>
            <a:endParaRPr lang="fr-FR" sz="800" b="1" u="sng" dirty="0"/>
          </a:p>
          <a:p>
            <a:r>
              <a:rPr lang="fr-FR" sz="1200" u="sng" dirty="0"/>
              <a:t>Températures </a:t>
            </a:r>
            <a:r>
              <a:rPr lang="fr-FR" sz="1200" dirty="0"/>
              <a:t>: Nous avons ici une distribution normale avec une symétrie de la courbe c’est-à-dire que la moitié des valeur se trouvent à gauche du sommet de la courbe (qui correspond à la moyenne) et l’autre moitié à droite.</a:t>
            </a:r>
          </a:p>
          <a:p>
            <a:endParaRPr lang="fr-FR" sz="800" dirty="0"/>
          </a:p>
          <a:p>
            <a:r>
              <a:rPr lang="fr-FR" sz="1200" u="sng" dirty="0"/>
              <a:t>Humidité </a:t>
            </a:r>
            <a:r>
              <a:rPr lang="fr-FR" sz="1200" dirty="0"/>
              <a:t>: Nous avons une courbe asymétrique négative, c’est-à-dire qu’il y a la présence de valeurs extrêmement basse au niveau de l’humidité. Nous pouvons nous interroger sur la présence de valeur aberrantes ou sur la présence ici d’un phénomène naturel ou alors cela peut très bien être lié également à un dysfonctionnement des capteurs de mesure.</a:t>
            </a:r>
          </a:p>
          <a:p>
            <a:endParaRPr lang="fr-FR" sz="800" dirty="0"/>
          </a:p>
          <a:p>
            <a:r>
              <a:rPr lang="fr-FR" sz="1200" u="sng" dirty="0"/>
              <a:t>Point de rosée </a:t>
            </a:r>
            <a:r>
              <a:rPr lang="fr-FR" sz="1200" dirty="0"/>
              <a:t>: Nous avons ici une légère asymétrie négative.</a:t>
            </a:r>
          </a:p>
          <a:p>
            <a:endParaRPr lang="fr-FR" sz="1200" dirty="0"/>
          </a:p>
          <a:p>
            <a:r>
              <a:rPr lang="fr-FR" sz="1200" u="sng" dirty="0"/>
              <a:t>Précipitations</a:t>
            </a:r>
            <a:r>
              <a:rPr lang="fr-FR" sz="1200" dirty="0"/>
              <a:t> : Nous remarquons rapidement une asymétrie positive avec de nombreuses données à droite du sommet de la courbe ce qui montre une certaine hétérogénéité des données ou la présence de données aberrantes.</a:t>
            </a:r>
          </a:p>
          <a:p>
            <a:endParaRPr lang="fr-FR" sz="1200" u="sng" dirty="0"/>
          </a:p>
        </p:txBody>
      </p:sp>
      <p:pic>
        <p:nvPicPr>
          <p:cNvPr id="5" name="Image 4">
            <a:extLst>
              <a:ext uri="{FF2B5EF4-FFF2-40B4-BE49-F238E27FC236}">
                <a16:creationId xmlns:a16="http://schemas.microsoft.com/office/drawing/2014/main" id="{CBED10B9-3723-4029-95FF-1F119224FEDB}"/>
              </a:ext>
            </a:extLst>
          </p:cNvPr>
          <p:cNvPicPr>
            <a:picLocks noChangeAspect="1"/>
          </p:cNvPicPr>
          <p:nvPr/>
        </p:nvPicPr>
        <p:blipFill>
          <a:blip r:embed="rId2"/>
          <a:stretch>
            <a:fillRect/>
          </a:stretch>
        </p:blipFill>
        <p:spPr>
          <a:xfrm>
            <a:off x="716046" y="2321294"/>
            <a:ext cx="10759908" cy="1967108"/>
          </a:xfrm>
          <a:prstGeom prst="rect">
            <a:avLst/>
          </a:prstGeom>
        </p:spPr>
      </p:pic>
    </p:spTree>
    <p:extLst>
      <p:ext uri="{BB962C8B-B14F-4D97-AF65-F5344CB8AC3E}">
        <p14:creationId xmlns:p14="http://schemas.microsoft.com/office/powerpoint/2010/main" val="276377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4" descr="Valeurs numériqu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r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fr-FR" dirty="0"/>
              <a:t>Programme de la présentation</a:t>
            </a:r>
          </a:p>
        </p:txBody>
      </p:sp>
      <p:graphicFrame>
        <p:nvGraphicFramePr>
          <p:cNvPr id="6" name="Espace réservé du contenu 5" descr="Graphique 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56415259"/>
              </p:ext>
            </p:extLst>
          </p:nvPr>
        </p:nvGraphicFramePr>
        <p:xfrm>
          <a:off x="719571" y="2198254"/>
          <a:ext cx="7615907"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51212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F4757C32-C9E5-450A-BD7A-56DA0437BFE6}"/>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Analyse multivariée (</a:t>
            </a:r>
            <a:r>
              <a:rPr lang="fr-FR" sz="3200" dirty="0" err="1">
                <a:solidFill>
                  <a:schemeClr val="bg1"/>
                </a:solidFill>
              </a:rPr>
              <a:t>Pairplot</a:t>
            </a:r>
            <a:r>
              <a:rPr lang="fr-FR" sz="3200" dirty="0">
                <a:solidFill>
                  <a:schemeClr val="bg1"/>
                </a:solidFill>
              </a:rPr>
              <a:t>)</a:t>
            </a:r>
          </a:p>
        </p:txBody>
      </p:sp>
      <p:pic>
        <p:nvPicPr>
          <p:cNvPr id="7" name="Image 6">
            <a:extLst>
              <a:ext uri="{FF2B5EF4-FFF2-40B4-BE49-F238E27FC236}">
                <a16:creationId xmlns:a16="http://schemas.microsoft.com/office/drawing/2014/main" id="{F3C247B8-886C-474F-B834-52013ADEF739}"/>
              </a:ext>
            </a:extLst>
          </p:cNvPr>
          <p:cNvPicPr>
            <a:picLocks noChangeAspect="1"/>
          </p:cNvPicPr>
          <p:nvPr/>
        </p:nvPicPr>
        <p:blipFill>
          <a:blip r:embed="rId2"/>
          <a:stretch>
            <a:fillRect/>
          </a:stretch>
        </p:blipFill>
        <p:spPr>
          <a:xfrm>
            <a:off x="304801" y="1854666"/>
            <a:ext cx="5112504" cy="4972244"/>
          </a:xfrm>
          <a:prstGeom prst="rect">
            <a:avLst/>
          </a:prstGeom>
        </p:spPr>
      </p:pic>
      <p:sp>
        <p:nvSpPr>
          <p:cNvPr id="9" name="ZoneTexte 8">
            <a:extLst>
              <a:ext uri="{FF2B5EF4-FFF2-40B4-BE49-F238E27FC236}">
                <a16:creationId xmlns:a16="http://schemas.microsoft.com/office/drawing/2014/main" id="{5BFC1206-81F1-4CC4-967B-8B6F98FB3D6F}"/>
              </a:ext>
            </a:extLst>
          </p:cNvPr>
          <p:cNvSpPr txBox="1"/>
          <p:nvPr/>
        </p:nvSpPr>
        <p:spPr>
          <a:xfrm>
            <a:off x="5417305" y="1854666"/>
            <a:ext cx="6604000" cy="3416320"/>
          </a:xfrm>
          <a:prstGeom prst="rect">
            <a:avLst/>
          </a:prstGeom>
          <a:noFill/>
        </p:spPr>
        <p:txBody>
          <a:bodyPr wrap="square" rtlCol="0">
            <a:spAutoFit/>
          </a:bodyPr>
          <a:lstStyle/>
          <a:p>
            <a:r>
              <a:rPr lang="fr-FR" sz="1200" b="1" u="sng" dirty="0"/>
              <a:t>Interprétation du </a:t>
            </a:r>
            <a:r>
              <a:rPr lang="fr-FR" sz="1200" b="1" u="sng" dirty="0" err="1"/>
              <a:t>Pairplot</a:t>
            </a:r>
            <a:r>
              <a:rPr lang="fr-FR" sz="1200" b="1" u="sng" dirty="0"/>
              <a:t> :</a:t>
            </a:r>
          </a:p>
          <a:p>
            <a:r>
              <a:rPr lang="fr-FR" sz="1200" dirty="0"/>
              <a:t>Un pair plot, également appelé </a:t>
            </a:r>
            <a:r>
              <a:rPr lang="fr-FR" sz="1200" dirty="0" err="1"/>
              <a:t>scatterplot</a:t>
            </a:r>
            <a:r>
              <a:rPr lang="fr-FR" sz="1200" dirty="0"/>
              <a:t>, est un type de visualisation statistique qui permet d'explorer les relations bivariées entre plusieurs variables d'un ensemble de données.</a:t>
            </a:r>
          </a:p>
          <a:p>
            <a:r>
              <a:rPr lang="fr-FR" sz="1200" dirty="0"/>
              <a:t>Il offre une vue d'ensemble complète qui peut aider à formuler des hypothèses,</a:t>
            </a:r>
          </a:p>
          <a:p>
            <a:r>
              <a:rPr lang="fr-FR" sz="1200" dirty="0"/>
              <a:t>Il montre de cette lanière les corrélation entre les variable :</a:t>
            </a:r>
          </a:p>
          <a:p>
            <a:endParaRPr lang="fr-FR" sz="1200" dirty="0"/>
          </a:p>
          <a:p>
            <a:r>
              <a:rPr lang="fr-FR" sz="1200" u="sng" dirty="0"/>
              <a:t>Corrélation Linéaire :</a:t>
            </a:r>
          </a:p>
          <a:p>
            <a:r>
              <a:rPr lang="fr-FR" sz="1200" dirty="0"/>
              <a:t>La corrélation linéaire mesure la force et la direction d'une relation linéaire entre deux variables. Cela signifie que les changements dans les variables sont proportionnels et suivent une ligne droite lorsqu'elles sont représentées dans un graphique comme par exemple ici la relation entre point de rosée et température.</a:t>
            </a:r>
          </a:p>
          <a:p>
            <a:endParaRPr lang="fr-FR" sz="1200" dirty="0"/>
          </a:p>
          <a:p>
            <a:endParaRPr lang="fr-FR" sz="1200" dirty="0"/>
          </a:p>
          <a:p>
            <a:r>
              <a:rPr lang="fr-FR" sz="1200" u="sng" dirty="0"/>
              <a:t>Corrélation Non linéaire :</a:t>
            </a:r>
          </a:p>
          <a:p>
            <a:r>
              <a:rPr lang="fr-FR" sz="1200" dirty="0"/>
              <a:t>mesure la force et la direction d'une relation qui n'est pas linéaire. Cela signifie que la relation entre les variables ne peut pas être représentée par une simple ligne droite comme par exemple la relation entre la température et l’humidité.</a:t>
            </a:r>
          </a:p>
          <a:p>
            <a:endParaRPr lang="fr-FR" sz="1200" dirty="0"/>
          </a:p>
        </p:txBody>
      </p:sp>
    </p:spTree>
    <p:extLst>
      <p:ext uri="{BB962C8B-B14F-4D97-AF65-F5344CB8AC3E}">
        <p14:creationId xmlns:p14="http://schemas.microsoft.com/office/powerpoint/2010/main" val="4003059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4F30527-7CC8-C652-0650-D8A29A8C0D60}"/>
              </a:ext>
            </a:extLst>
          </p:cNvPr>
          <p:cNvPicPr>
            <a:picLocks noChangeAspect="1"/>
          </p:cNvPicPr>
          <p:nvPr/>
        </p:nvPicPr>
        <p:blipFill>
          <a:blip r:embed="rId2"/>
          <a:stretch>
            <a:fillRect/>
          </a:stretch>
        </p:blipFill>
        <p:spPr>
          <a:xfrm>
            <a:off x="266700" y="1892766"/>
            <a:ext cx="5264905" cy="4687513"/>
          </a:xfrm>
          <a:prstGeom prst="rect">
            <a:avLst/>
          </a:prstGeom>
        </p:spPr>
      </p:pic>
      <p:sp>
        <p:nvSpPr>
          <p:cNvPr id="8" name="ZoneTexte 7">
            <a:extLst>
              <a:ext uri="{FF2B5EF4-FFF2-40B4-BE49-F238E27FC236}">
                <a16:creationId xmlns:a16="http://schemas.microsoft.com/office/drawing/2014/main" id="{F4757C32-C9E5-450A-BD7A-56DA0437BFE6}"/>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Analyse multivariée (Matrice de corrélation)</a:t>
            </a:r>
          </a:p>
        </p:txBody>
      </p:sp>
      <p:sp>
        <p:nvSpPr>
          <p:cNvPr id="7" name="ZoneTexte 6">
            <a:extLst>
              <a:ext uri="{FF2B5EF4-FFF2-40B4-BE49-F238E27FC236}">
                <a16:creationId xmlns:a16="http://schemas.microsoft.com/office/drawing/2014/main" id="{2DC7A042-E300-4836-9D88-721778CA6B43}"/>
              </a:ext>
            </a:extLst>
          </p:cNvPr>
          <p:cNvSpPr txBox="1"/>
          <p:nvPr/>
        </p:nvSpPr>
        <p:spPr>
          <a:xfrm>
            <a:off x="5531605" y="1892766"/>
            <a:ext cx="6604000" cy="2677656"/>
          </a:xfrm>
          <a:prstGeom prst="rect">
            <a:avLst/>
          </a:prstGeom>
          <a:noFill/>
        </p:spPr>
        <p:txBody>
          <a:bodyPr wrap="square" rtlCol="0">
            <a:spAutoFit/>
          </a:bodyPr>
          <a:lstStyle/>
          <a:p>
            <a:r>
              <a:rPr lang="fr-FR" sz="1200" b="1" u="sng" dirty="0"/>
              <a:t>Interprétation de la matrice:</a:t>
            </a:r>
          </a:p>
          <a:p>
            <a:r>
              <a:rPr lang="fr-FR" sz="1200" dirty="0"/>
              <a:t>La matrice de corrélation est une table qui montre les coefficients de corrélation entre plusieurs variables. </a:t>
            </a:r>
          </a:p>
          <a:p>
            <a:r>
              <a:rPr lang="fr-FR" sz="1200" dirty="0"/>
              <a:t>Elle permet de comprendre comment les variables sont liées les unes aux autres.</a:t>
            </a:r>
          </a:p>
          <a:p>
            <a:r>
              <a:rPr lang="fr-FR" sz="1200" dirty="0"/>
              <a:t>Les coefficients de corrélation varient de -1 à 1.</a:t>
            </a:r>
          </a:p>
          <a:p>
            <a:r>
              <a:rPr lang="fr-FR" sz="1200" dirty="0"/>
              <a:t>1 indique une corrélation positive parfaite (quand une variable augmente, l'autre augmente aussi).</a:t>
            </a:r>
          </a:p>
          <a:p>
            <a:r>
              <a:rPr lang="fr-FR" sz="1200" dirty="0"/>
              <a:t>−1 indique une corrélation négative parfaite (quand une variable augmente, l'autre diminue).</a:t>
            </a:r>
          </a:p>
          <a:p>
            <a:r>
              <a:rPr lang="fr-FR" sz="1200" dirty="0"/>
              <a:t>0 indique l'absence de corrélation linéaire.</a:t>
            </a:r>
          </a:p>
          <a:p>
            <a:endParaRPr lang="fr-FR" sz="1200" dirty="0"/>
          </a:p>
          <a:p>
            <a:r>
              <a:rPr lang="fr-FR" sz="1200" dirty="0"/>
              <a:t>Nous pouvons voir dans notre cas par exemple que les vitesse du vent et l’humidité ont un coefficient de corrélation de -0.13 c’est-à-dire que lorsque la vitesse du vent baisse l’humidité augmente.</a:t>
            </a:r>
          </a:p>
          <a:p>
            <a:r>
              <a:rPr lang="fr-FR" sz="1200" dirty="0"/>
              <a:t>A l’inverse le point de rosée et les température sont fortement corrélée positivement (0.93) c’est-à-dire que lorsque les températures baisse le point de rosée baisse également.</a:t>
            </a:r>
          </a:p>
          <a:p>
            <a:endParaRPr lang="fr-FR" sz="1200" u="sng" dirty="0"/>
          </a:p>
        </p:txBody>
      </p:sp>
    </p:spTree>
    <p:extLst>
      <p:ext uri="{BB962C8B-B14F-4D97-AF65-F5344CB8AC3E}">
        <p14:creationId xmlns:p14="http://schemas.microsoft.com/office/powerpoint/2010/main" val="4099607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F4757C32-C9E5-450A-BD7A-56DA0437BFE6}"/>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Statistiques inférentielles (Régression Linéaire)</a:t>
            </a:r>
          </a:p>
        </p:txBody>
      </p:sp>
      <p:sp>
        <p:nvSpPr>
          <p:cNvPr id="6" name="ZoneTexte 5">
            <a:extLst>
              <a:ext uri="{FF2B5EF4-FFF2-40B4-BE49-F238E27FC236}">
                <a16:creationId xmlns:a16="http://schemas.microsoft.com/office/drawing/2014/main" id="{52409E5C-EDAE-40E0-88AE-7A8DB0C0E60B}"/>
              </a:ext>
            </a:extLst>
          </p:cNvPr>
          <p:cNvSpPr txBox="1"/>
          <p:nvPr/>
        </p:nvSpPr>
        <p:spPr>
          <a:xfrm>
            <a:off x="458422" y="1772275"/>
            <a:ext cx="5637578" cy="1200329"/>
          </a:xfrm>
          <a:prstGeom prst="rect">
            <a:avLst/>
          </a:prstGeom>
          <a:noFill/>
        </p:spPr>
        <p:txBody>
          <a:bodyPr wrap="square" rtlCol="0">
            <a:spAutoFit/>
          </a:bodyPr>
          <a:lstStyle/>
          <a:p>
            <a:r>
              <a:rPr lang="fr-FR" sz="1200" b="1" u="sng" dirty="0"/>
              <a:t>Interprétation des résultats:</a:t>
            </a:r>
          </a:p>
          <a:p>
            <a:r>
              <a:rPr lang="fr-FR" sz="1200" dirty="0"/>
              <a:t>Pour chaque unité d'augmentation des précipitations , la valeur prédite du taux d’humidité augmente d'environ 0.54.</a:t>
            </a:r>
          </a:p>
          <a:p>
            <a:r>
              <a:rPr lang="fr-FR" sz="1200" dirty="0"/>
              <a:t> L'intercept de 74.95 indique la valeur prédite de l’humidité lorsque les précipitations sont à 0.</a:t>
            </a:r>
          </a:p>
          <a:p>
            <a:endParaRPr lang="fr-FR" sz="1200" u="sng" dirty="0"/>
          </a:p>
        </p:txBody>
      </p:sp>
      <p:sp>
        <p:nvSpPr>
          <p:cNvPr id="7" name="ZoneTexte 6">
            <a:extLst>
              <a:ext uri="{FF2B5EF4-FFF2-40B4-BE49-F238E27FC236}">
                <a16:creationId xmlns:a16="http://schemas.microsoft.com/office/drawing/2014/main" id="{E02202BA-C2C6-400E-AF00-000B91EA2626}"/>
              </a:ext>
            </a:extLst>
          </p:cNvPr>
          <p:cNvSpPr txBox="1"/>
          <p:nvPr/>
        </p:nvSpPr>
        <p:spPr>
          <a:xfrm>
            <a:off x="6554422" y="1772275"/>
            <a:ext cx="5637578" cy="1015663"/>
          </a:xfrm>
          <a:prstGeom prst="rect">
            <a:avLst/>
          </a:prstGeom>
          <a:noFill/>
        </p:spPr>
        <p:txBody>
          <a:bodyPr wrap="square" rtlCol="0">
            <a:spAutoFit/>
          </a:bodyPr>
          <a:lstStyle/>
          <a:p>
            <a:r>
              <a:rPr lang="fr-FR" sz="1200" b="1" u="sng" dirty="0"/>
              <a:t>Interprétation des résultats:</a:t>
            </a:r>
          </a:p>
          <a:p>
            <a:r>
              <a:rPr lang="fr-FR" sz="1200" dirty="0"/>
              <a:t>Pour chaque unité d'augmentation de </a:t>
            </a:r>
            <a:r>
              <a:rPr lang="fr-FR" sz="1200" i="1" dirty="0"/>
              <a:t>Température (°F)</a:t>
            </a:r>
            <a:r>
              <a:rPr lang="fr-FR" sz="1200" dirty="0"/>
              <a:t>, la valeur prédite du taux d’humidité diminue d'environ 0.3894.</a:t>
            </a:r>
          </a:p>
          <a:p>
            <a:r>
              <a:rPr lang="fr-FR" sz="1200" dirty="0"/>
              <a:t> L'intercept de 188.1 indique la valeur prédite de l’humidité lorsque les températures sont à 0.</a:t>
            </a:r>
          </a:p>
        </p:txBody>
      </p:sp>
      <p:pic>
        <p:nvPicPr>
          <p:cNvPr id="5" name="Image 4">
            <a:extLst>
              <a:ext uri="{FF2B5EF4-FFF2-40B4-BE49-F238E27FC236}">
                <a16:creationId xmlns:a16="http://schemas.microsoft.com/office/drawing/2014/main" id="{141986DA-16AC-4F64-AD6E-F0C0D1319F14}"/>
              </a:ext>
            </a:extLst>
          </p:cNvPr>
          <p:cNvPicPr>
            <a:picLocks noChangeAspect="1"/>
          </p:cNvPicPr>
          <p:nvPr/>
        </p:nvPicPr>
        <p:blipFill>
          <a:blip r:embed="rId2"/>
          <a:stretch>
            <a:fillRect/>
          </a:stretch>
        </p:blipFill>
        <p:spPr>
          <a:xfrm>
            <a:off x="268287" y="3083428"/>
            <a:ext cx="4494213" cy="3561847"/>
          </a:xfrm>
          <a:prstGeom prst="rect">
            <a:avLst/>
          </a:prstGeom>
        </p:spPr>
      </p:pic>
      <p:pic>
        <p:nvPicPr>
          <p:cNvPr id="9" name="Image 8">
            <a:extLst>
              <a:ext uri="{FF2B5EF4-FFF2-40B4-BE49-F238E27FC236}">
                <a16:creationId xmlns:a16="http://schemas.microsoft.com/office/drawing/2014/main" id="{AFFE624F-D3CF-42F7-A9A5-64AAAF1D8597}"/>
              </a:ext>
            </a:extLst>
          </p:cNvPr>
          <p:cNvPicPr>
            <a:picLocks noChangeAspect="1"/>
          </p:cNvPicPr>
          <p:nvPr/>
        </p:nvPicPr>
        <p:blipFill>
          <a:blip r:embed="rId3"/>
          <a:stretch>
            <a:fillRect/>
          </a:stretch>
        </p:blipFill>
        <p:spPr>
          <a:xfrm>
            <a:off x="6554421" y="3077455"/>
            <a:ext cx="4621919" cy="3561847"/>
          </a:xfrm>
          <a:prstGeom prst="rect">
            <a:avLst/>
          </a:prstGeom>
        </p:spPr>
      </p:pic>
    </p:spTree>
    <p:extLst>
      <p:ext uri="{BB962C8B-B14F-4D97-AF65-F5344CB8AC3E}">
        <p14:creationId xmlns:p14="http://schemas.microsoft.com/office/powerpoint/2010/main" val="2300443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F4757C32-C9E5-450A-BD7A-56DA0437BFE6}"/>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Lien GITHUB</a:t>
            </a:r>
          </a:p>
        </p:txBody>
      </p:sp>
      <p:pic>
        <p:nvPicPr>
          <p:cNvPr id="2" name="Image 1">
            <a:extLst>
              <a:ext uri="{FF2B5EF4-FFF2-40B4-BE49-F238E27FC236}">
                <a16:creationId xmlns:a16="http://schemas.microsoft.com/office/drawing/2014/main" id="{08376A09-FFB2-42AC-B4FA-353B206F7491}"/>
              </a:ext>
            </a:extLst>
          </p:cNvPr>
          <p:cNvPicPr>
            <a:picLocks noChangeAspect="1"/>
          </p:cNvPicPr>
          <p:nvPr/>
        </p:nvPicPr>
        <p:blipFill>
          <a:blip r:embed="rId2"/>
          <a:stretch>
            <a:fillRect/>
          </a:stretch>
        </p:blipFill>
        <p:spPr>
          <a:xfrm>
            <a:off x="898525" y="3086100"/>
            <a:ext cx="1352550" cy="1266825"/>
          </a:xfrm>
          <a:prstGeom prst="rect">
            <a:avLst/>
          </a:prstGeom>
        </p:spPr>
      </p:pic>
      <p:sp>
        <p:nvSpPr>
          <p:cNvPr id="10" name="ZoneTexte 9">
            <a:extLst>
              <a:ext uri="{FF2B5EF4-FFF2-40B4-BE49-F238E27FC236}">
                <a16:creationId xmlns:a16="http://schemas.microsoft.com/office/drawing/2014/main" id="{4A55C897-8D6E-4CF8-8020-0AEA62ECEE91}"/>
              </a:ext>
            </a:extLst>
          </p:cNvPr>
          <p:cNvSpPr txBox="1"/>
          <p:nvPr/>
        </p:nvSpPr>
        <p:spPr>
          <a:xfrm>
            <a:off x="2768351" y="3427124"/>
            <a:ext cx="8525124" cy="584775"/>
          </a:xfrm>
          <a:prstGeom prst="rect">
            <a:avLst/>
          </a:prstGeom>
          <a:noFill/>
        </p:spPr>
        <p:txBody>
          <a:bodyPr wrap="square" rtlCol="0">
            <a:spAutoFit/>
          </a:bodyPr>
          <a:lstStyle/>
          <a:p>
            <a:r>
              <a:rPr lang="fr-FR" sz="3200" dirty="0"/>
              <a:t>https://github.com/data-jb/RNCP_CLAISSE_JB.git</a:t>
            </a:r>
          </a:p>
        </p:txBody>
      </p:sp>
    </p:spTree>
    <p:extLst>
      <p:ext uri="{BB962C8B-B14F-4D97-AF65-F5344CB8AC3E}">
        <p14:creationId xmlns:p14="http://schemas.microsoft.com/office/powerpoint/2010/main" val="710959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28542" y="1978026"/>
            <a:ext cx="3081576" cy="1746762"/>
          </a:xfrm>
        </p:spPr>
        <p:txBody>
          <a:bodyPr rtlCol="0">
            <a:normAutofit/>
          </a:bodyPr>
          <a:lstStyle/>
          <a:p>
            <a:pPr rtl="0"/>
            <a:r>
              <a:rPr lang="fr-FR" dirty="0">
                <a:solidFill>
                  <a:srgbClr val="FFFFFF"/>
                </a:solidFill>
              </a:rPr>
              <a:t>Merci</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679716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4" descr="Valeurs numériqu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r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fr-FR" dirty="0"/>
              <a:t>Programme de la présentation</a:t>
            </a:r>
          </a:p>
        </p:txBody>
      </p:sp>
      <p:graphicFrame>
        <p:nvGraphicFramePr>
          <p:cNvPr id="6" name="Espace réservé du contenu 5" descr="Graphique 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894630728"/>
              </p:ext>
            </p:extLst>
          </p:nvPr>
        </p:nvGraphicFramePr>
        <p:xfrm>
          <a:off x="719571" y="2198254"/>
          <a:ext cx="7615907"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4243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Structure du BLOC</a:t>
            </a:r>
          </a:p>
        </p:txBody>
      </p:sp>
      <p:pic>
        <p:nvPicPr>
          <p:cNvPr id="3" name="Image 2">
            <a:extLst>
              <a:ext uri="{FF2B5EF4-FFF2-40B4-BE49-F238E27FC236}">
                <a16:creationId xmlns:a16="http://schemas.microsoft.com/office/drawing/2014/main" id="{1B4FE50C-45E4-3FCD-9EF9-2A68D6E21C54}"/>
              </a:ext>
            </a:extLst>
          </p:cNvPr>
          <p:cNvPicPr>
            <a:picLocks noChangeAspect="1"/>
          </p:cNvPicPr>
          <p:nvPr/>
        </p:nvPicPr>
        <p:blipFill>
          <a:blip r:embed="rId2"/>
          <a:stretch>
            <a:fillRect/>
          </a:stretch>
        </p:blipFill>
        <p:spPr>
          <a:xfrm>
            <a:off x="1151306" y="1811868"/>
            <a:ext cx="9889387" cy="4969934"/>
          </a:xfrm>
          <a:prstGeom prst="rect">
            <a:avLst/>
          </a:prstGeom>
        </p:spPr>
      </p:pic>
    </p:spTree>
    <p:extLst>
      <p:ext uri="{BB962C8B-B14F-4D97-AF65-F5344CB8AC3E}">
        <p14:creationId xmlns:p14="http://schemas.microsoft.com/office/powerpoint/2010/main" val="3265326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469900" y="656682"/>
            <a:ext cx="10340808" cy="1077218"/>
          </a:xfrm>
          <a:prstGeom prst="rect">
            <a:avLst/>
          </a:prstGeom>
          <a:noFill/>
        </p:spPr>
        <p:txBody>
          <a:bodyPr wrap="square" rtlCol="0">
            <a:spAutoFit/>
          </a:bodyPr>
          <a:lstStyle/>
          <a:p>
            <a:r>
              <a:rPr lang="fr-FR" sz="3200" dirty="0">
                <a:solidFill>
                  <a:schemeClr val="bg1"/>
                </a:solidFill>
              </a:rPr>
              <a:t>Analyse prédictive via apprentissage automatique supervisé</a:t>
            </a:r>
          </a:p>
          <a:p>
            <a:r>
              <a:rPr lang="fr-FR" sz="3200" dirty="0">
                <a:solidFill>
                  <a:schemeClr val="bg1"/>
                </a:solidFill>
              </a:rPr>
              <a:t>Choix du modèle LSTM</a:t>
            </a:r>
          </a:p>
        </p:txBody>
      </p:sp>
      <p:sp>
        <p:nvSpPr>
          <p:cNvPr id="5" name="ZoneTexte 4">
            <a:extLst>
              <a:ext uri="{FF2B5EF4-FFF2-40B4-BE49-F238E27FC236}">
                <a16:creationId xmlns:a16="http://schemas.microsoft.com/office/drawing/2014/main" id="{ABA2CBDE-A43F-4847-8335-FEC38DFE8373}"/>
              </a:ext>
            </a:extLst>
          </p:cNvPr>
          <p:cNvSpPr txBox="1"/>
          <p:nvPr/>
        </p:nvSpPr>
        <p:spPr>
          <a:xfrm>
            <a:off x="476250" y="1847289"/>
            <a:ext cx="11239500" cy="646331"/>
          </a:xfrm>
          <a:prstGeom prst="rect">
            <a:avLst/>
          </a:prstGeom>
          <a:noFill/>
        </p:spPr>
        <p:txBody>
          <a:bodyPr wrap="square" rtlCol="0">
            <a:spAutoFit/>
          </a:bodyPr>
          <a:lstStyle/>
          <a:p>
            <a:r>
              <a:rPr lang="fr-FR" sz="1200" b="1" u="sng" dirty="0"/>
              <a:t>Objectif :</a:t>
            </a:r>
          </a:p>
          <a:p>
            <a:r>
              <a:rPr lang="fr-FR" sz="1200" dirty="0"/>
              <a:t>L’objectif est de prédire le nombre des observations françaises pour les 24 prochains mois ce qui permettrait notamment de structurer la partie hardware du site et de prévoir les ressources nécessaires à ces futures observations.</a:t>
            </a:r>
          </a:p>
        </p:txBody>
      </p:sp>
      <p:sp>
        <p:nvSpPr>
          <p:cNvPr id="4" name="ZoneTexte 3">
            <a:extLst>
              <a:ext uri="{FF2B5EF4-FFF2-40B4-BE49-F238E27FC236}">
                <a16:creationId xmlns:a16="http://schemas.microsoft.com/office/drawing/2014/main" id="{7B296ABC-7E8E-4232-A5C1-2F6CB27B6273}"/>
              </a:ext>
            </a:extLst>
          </p:cNvPr>
          <p:cNvSpPr txBox="1"/>
          <p:nvPr/>
        </p:nvSpPr>
        <p:spPr>
          <a:xfrm>
            <a:off x="469900" y="2753863"/>
            <a:ext cx="7753350" cy="2677656"/>
          </a:xfrm>
          <a:prstGeom prst="rect">
            <a:avLst/>
          </a:prstGeom>
          <a:noFill/>
        </p:spPr>
        <p:txBody>
          <a:bodyPr wrap="square" rtlCol="0">
            <a:spAutoFit/>
          </a:bodyPr>
          <a:lstStyle/>
          <a:p>
            <a:r>
              <a:rPr lang="fr-FR" sz="1200" b="1" u="sng" dirty="0"/>
              <a:t>Pourquoi le choix d’un modèle LSTM ?</a:t>
            </a:r>
          </a:p>
          <a:p>
            <a:r>
              <a:rPr lang="fr-FR" sz="1200" dirty="0"/>
              <a:t>Le choix du modèle LSTM, ou Long Short-</a:t>
            </a:r>
            <a:r>
              <a:rPr lang="fr-FR" sz="1200" dirty="0" err="1"/>
              <a:t>Term</a:t>
            </a:r>
            <a:r>
              <a:rPr lang="fr-FR" sz="1200" dirty="0"/>
              <a:t> Memory, revêt une importance particulière dans le cadre de notre analyse prédictive des observations sur </a:t>
            </a:r>
            <a:r>
              <a:rPr lang="fr-FR" sz="1200" dirty="0" err="1"/>
              <a:t>iNaturalist</a:t>
            </a:r>
            <a:r>
              <a:rPr lang="fr-FR" sz="1200" dirty="0"/>
              <a:t> en France. Les LSTM appartiennent à la famille des réseaux de neurones récurrents (RNN). Ils se démarquent par leur capacité à gérer efficacement les séquences temporelles en capturant les dépendances complexes à long terme. </a:t>
            </a:r>
          </a:p>
          <a:p>
            <a:endParaRPr lang="fr-FR" sz="1200" dirty="0"/>
          </a:p>
          <a:p>
            <a:r>
              <a:rPr lang="fr-FR" sz="1200" dirty="0"/>
              <a:t>Dans notre contexte, cette caractéristique est essentielle, où les schémas de biodiversité peuvent être soumis à des variations saisonnières, à des tendances à long terme, et à des influences mutuelles entre les différentes périodes d'observation.</a:t>
            </a:r>
          </a:p>
          <a:p>
            <a:endParaRPr lang="fr-FR" sz="1200" dirty="0"/>
          </a:p>
          <a:p>
            <a:r>
              <a:rPr lang="fr-FR" sz="1200" dirty="0"/>
              <a:t>Cette architecture intègre des cellules mémoires qui permettent au réseau de conserver et d'oublier des informations au fil du temps, facilitant ainsi la capture d'informations pertinentes sur des périodes étendues. Ces caractéristiques font du LSTM un choix idéal pour notre tâche de prédiction à long terme, où la mémoire des tendances antérieures est cruciale pour une prédiction précise.</a:t>
            </a:r>
          </a:p>
        </p:txBody>
      </p:sp>
      <p:pic>
        <p:nvPicPr>
          <p:cNvPr id="3" name="Image 2">
            <a:extLst>
              <a:ext uri="{FF2B5EF4-FFF2-40B4-BE49-F238E27FC236}">
                <a16:creationId xmlns:a16="http://schemas.microsoft.com/office/drawing/2014/main" id="{145A4628-FEB0-57C1-AB6E-7A483DF64CEE}"/>
              </a:ext>
            </a:extLst>
          </p:cNvPr>
          <p:cNvPicPr>
            <a:picLocks noChangeAspect="1"/>
          </p:cNvPicPr>
          <p:nvPr/>
        </p:nvPicPr>
        <p:blipFill>
          <a:blip r:embed="rId2"/>
          <a:stretch>
            <a:fillRect/>
          </a:stretch>
        </p:blipFill>
        <p:spPr>
          <a:xfrm>
            <a:off x="8334771" y="2398362"/>
            <a:ext cx="3751124" cy="3714056"/>
          </a:xfrm>
          <a:prstGeom prst="rect">
            <a:avLst/>
          </a:prstGeom>
        </p:spPr>
      </p:pic>
    </p:spTree>
    <p:extLst>
      <p:ext uri="{BB962C8B-B14F-4D97-AF65-F5344CB8AC3E}">
        <p14:creationId xmlns:p14="http://schemas.microsoft.com/office/powerpoint/2010/main" val="238896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469900" y="694590"/>
            <a:ext cx="10340808" cy="584775"/>
          </a:xfrm>
          <a:prstGeom prst="rect">
            <a:avLst/>
          </a:prstGeom>
          <a:noFill/>
        </p:spPr>
        <p:txBody>
          <a:bodyPr wrap="square" rtlCol="0">
            <a:spAutoFit/>
          </a:bodyPr>
          <a:lstStyle/>
          <a:p>
            <a:r>
              <a:rPr lang="fr-FR" sz="3200" dirty="0">
                <a:solidFill>
                  <a:schemeClr val="bg1"/>
                </a:solidFill>
              </a:rPr>
              <a:t>Schéma de construction du Modèle LSTM</a:t>
            </a:r>
          </a:p>
        </p:txBody>
      </p:sp>
      <p:sp>
        <p:nvSpPr>
          <p:cNvPr id="6" name="ZoneTexte 5">
            <a:extLst>
              <a:ext uri="{FF2B5EF4-FFF2-40B4-BE49-F238E27FC236}">
                <a16:creationId xmlns:a16="http://schemas.microsoft.com/office/drawing/2014/main" id="{8A218A91-5348-4D58-BE24-73CA34692286}"/>
              </a:ext>
            </a:extLst>
          </p:cNvPr>
          <p:cNvSpPr txBox="1"/>
          <p:nvPr/>
        </p:nvSpPr>
        <p:spPr>
          <a:xfrm>
            <a:off x="466271" y="2013581"/>
            <a:ext cx="11239500" cy="276999"/>
          </a:xfrm>
          <a:prstGeom prst="rect">
            <a:avLst/>
          </a:prstGeom>
          <a:noFill/>
        </p:spPr>
        <p:txBody>
          <a:bodyPr wrap="square" rtlCol="0">
            <a:spAutoFit/>
          </a:bodyPr>
          <a:lstStyle/>
          <a:p>
            <a:r>
              <a:rPr lang="fr-FR" sz="1200" b="1" u="sng" dirty="0"/>
              <a:t>Voici les différentes étapes montrant la construction et l’utilisation du modèle : </a:t>
            </a:r>
            <a:endParaRPr lang="fr-FR" sz="1200" dirty="0"/>
          </a:p>
        </p:txBody>
      </p:sp>
      <p:sp>
        <p:nvSpPr>
          <p:cNvPr id="7" name="Rectangle : coins arrondis 6">
            <a:extLst>
              <a:ext uri="{FF2B5EF4-FFF2-40B4-BE49-F238E27FC236}">
                <a16:creationId xmlns:a16="http://schemas.microsoft.com/office/drawing/2014/main" id="{24C881AE-1CC8-4CFE-BD23-BF8AF959944D}"/>
              </a:ext>
            </a:extLst>
          </p:cNvPr>
          <p:cNvSpPr/>
          <p:nvPr/>
        </p:nvSpPr>
        <p:spPr>
          <a:xfrm>
            <a:off x="253818" y="25781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Prétraitement des données</a:t>
            </a:r>
          </a:p>
        </p:txBody>
      </p:sp>
      <p:sp>
        <p:nvSpPr>
          <p:cNvPr id="8" name="Flèche : droite 7">
            <a:extLst>
              <a:ext uri="{FF2B5EF4-FFF2-40B4-BE49-F238E27FC236}">
                <a16:creationId xmlns:a16="http://schemas.microsoft.com/office/drawing/2014/main" id="{546A891B-BB4B-44CD-BC88-852CFF6D6AC3}"/>
              </a:ext>
            </a:extLst>
          </p:cNvPr>
          <p:cNvSpPr/>
          <p:nvPr/>
        </p:nvSpPr>
        <p:spPr>
          <a:xfrm>
            <a:off x="1514928" y="28650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57" name="Rectangle : coins arrondis 56">
            <a:extLst>
              <a:ext uri="{FF2B5EF4-FFF2-40B4-BE49-F238E27FC236}">
                <a16:creationId xmlns:a16="http://schemas.microsoft.com/office/drawing/2014/main" id="{72ABE3B5-0236-419F-87BE-6CFE14FC47B7}"/>
              </a:ext>
            </a:extLst>
          </p:cNvPr>
          <p:cNvSpPr/>
          <p:nvPr/>
        </p:nvSpPr>
        <p:spPr>
          <a:xfrm>
            <a:off x="1998798" y="25781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Préparation des données pour le modèle</a:t>
            </a:r>
          </a:p>
        </p:txBody>
      </p:sp>
      <p:sp>
        <p:nvSpPr>
          <p:cNvPr id="58" name="Flèche : droite 57">
            <a:extLst>
              <a:ext uri="{FF2B5EF4-FFF2-40B4-BE49-F238E27FC236}">
                <a16:creationId xmlns:a16="http://schemas.microsoft.com/office/drawing/2014/main" id="{CD2F1B51-64FE-4BDE-A8FD-BEFF1366937D}"/>
              </a:ext>
            </a:extLst>
          </p:cNvPr>
          <p:cNvSpPr/>
          <p:nvPr/>
        </p:nvSpPr>
        <p:spPr>
          <a:xfrm>
            <a:off x="3259908" y="28650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59" name="Rectangle : coins arrondis 58">
            <a:extLst>
              <a:ext uri="{FF2B5EF4-FFF2-40B4-BE49-F238E27FC236}">
                <a16:creationId xmlns:a16="http://schemas.microsoft.com/office/drawing/2014/main" id="{30BFC021-128E-414D-A456-B760DD32FBA2}"/>
              </a:ext>
            </a:extLst>
          </p:cNvPr>
          <p:cNvSpPr/>
          <p:nvPr/>
        </p:nvSpPr>
        <p:spPr>
          <a:xfrm>
            <a:off x="3743778" y="25781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Construction du modèle</a:t>
            </a:r>
          </a:p>
        </p:txBody>
      </p:sp>
      <p:sp>
        <p:nvSpPr>
          <p:cNvPr id="60" name="Flèche : droite 59">
            <a:extLst>
              <a:ext uri="{FF2B5EF4-FFF2-40B4-BE49-F238E27FC236}">
                <a16:creationId xmlns:a16="http://schemas.microsoft.com/office/drawing/2014/main" id="{46EFAAA6-60AB-433E-B97B-E9E56D7E563C}"/>
              </a:ext>
            </a:extLst>
          </p:cNvPr>
          <p:cNvSpPr/>
          <p:nvPr/>
        </p:nvSpPr>
        <p:spPr>
          <a:xfrm>
            <a:off x="5004888" y="28650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1" name="Rectangle : coins arrondis 60">
            <a:extLst>
              <a:ext uri="{FF2B5EF4-FFF2-40B4-BE49-F238E27FC236}">
                <a16:creationId xmlns:a16="http://schemas.microsoft.com/office/drawing/2014/main" id="{86C2D00B-B24A-4765-B5A3-D9D7079689E2}"/>
              </a:ext>
            </a:extLst>
          </p:cNvPr>
          <p:cNvSpPr/>
          <p:nvPr/>
        </p:nvSpPr>
        <p:spPr>
          <a:xfrm>
            <a:off x="5488758" y="25781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Entrainement du modèle</a:t>
            </a:r>
          </a:p>
        </p:txBody>
      </p:sp>
      <p:sp>
        <p:nvSpPr>
          <p:cNvPr id="62" name="Flèche : droite 61">
            <a:extLst>
              <a:ext uri="{FF2B5EF4-FFF2-40B4-BE49-F238E27FC236}">
                <a16:creationId xmlns:a16="http://schemas.microsoft.com/office/drawing/2014/main" id="{C19E490E-F7B9-401A-8D6B-0AE746AFF088}"/>
              </a:ext>
            </a:extLst>
          </p:cNvPr>
          <p:cNvSpPr/>
          <p:nvPr/>
        </p:nvSpPr>
        <p:spPr>
          <a:xfrm>
            <a:off x="6749868" y="28650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3" name="Rectangle : coins arrondis 62">
            <a:extLst>
              <a:ext uri="{FF2B5EF4-FFF2-40B4-BE49-F238E27FC236}">
                <a16:creationId xmlns:a16="http://schemas.microsoft.com/office/drawing/2014/main" id="{F15E8A86-44E1-4159-93E0-596A5E57A123}"/>
              </a:ext>
            </a:extLst>
          </p:cNvPr>
          <p:cNvSpPr/>
          <p:nvPr/>
        </p:nvSpPr>
        <p:spPr>
          <a:xfrm>
            <a:off x="7219770" y="25781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Prédictions du modèle</a:t>
            </a:r>
          </a:p>
        </p:txBody>
      </p:sp>
      <p:sp>
        <p:nvSpPr>
          <p:cNvPr id="64" name="Flèche : droite 63">
            <a:extLst>
              <a:ext uri="{FF2B5EF4-FFF2-40B4-BE49-F238E27FC236}">
                <a16:creationId xmlns:a16="http://schemas.microsoft.com/office/drawing/2014/main" id="{EB58B0FA-B3C0-4179-AA76-BE0C9FDBB512}"/>
              </a:ext>
            </a:extLst>
          </p:cNvPr>
          <p:cNvSpPr/>
          <p:nvPr/>
        </p:nvSpPr>
        <p:spPr>
          <a:xfrm>
            <a:off x="8480880" y="28650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5" name="Rectangle : coins arrondis 64">
            <a:extLst>
              <a:ext uri="{FF2B5EF4-FFF2-40B4-BE49-F238E27FC236}">
                <a16:creationId xmlns:a16="http://schemas.microsoft.com/office/drawing/2014/main" id="{C78E48CF-52A0-4FDE-B8AE-3D62BB2C7E04}"/>
              </a:ext>
            </a:extLst>
          </p:cNvPr>
          <p:cNvSpPr/>
          <p:nvPr/>
        </p:nvSpPr>
        <p:spPr>
          <a:xfrm>
            <a:off x="8950782" y="25781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Evaluation du modèle</a:t>
            </a:r>
          </a:p>
        </p:txBody>
      </p:sp>
      <p:sp>
        <p:nvSpPr>
          <p:cNvPr id="66" name="Flèche : droite 65">
            <a:extLst>
              <a:ext uri="{FF2B5EF4-FFF2-40B4-BE49-F238E27FC236}">
                <a16:creationId xmlns:a16="http://schemas.microsoft.com/office/drawing/2014/main" id="{0C2B940D-D642-4D2E-B38D-A9578FB725BA}"/>
              </a:ext>
            </a:extLst>
          </p:cNvPr>
          <p:cNvSpPr/>
          <p:nvPr/>
        </p:nvSpPr>
        <p:spPr>
          <a:xfrm>
            <a:off x="10211892" y="28650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7" name="Rectangle : coins arrondis 66">
            <a:extLst>
              <a:ext uri="{FF2B5EF4-FFF2-40B4-BE49-F238E27FC236}">
                <a16:creationId xmlns:a16="http://schemas.microsoft.com/office/drawing/2014/main" id="{97281368-78DF-4588-9028-CBAACC82F4ED}"/>
              </a:ext>
            </a:extLst>
          </p:cNvPr>
          <p:cNvSpPr/>
          <p:nvPr/>
        </p:nvSpPr>
        <p:spPr>
          <a:xfrm>
            <a:off x="10681794" y="25781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Utilisation du modèle pour faire les prévisions</a:t>
            </a:r>
          </a:p>
        </p:txBody>
      </p:sp>
      <p:sp>
        <p:nvSpPr>
          <p:cNvPr id="69" name="ZoneTexte 68">
            <a:extLst>
              <a:ext uri="{FF2B5EF4-FFF2-40B4-BE49-F238E27FC236}">
                <a16:creationId xmlns:a16="http://schemas.microsoft.com/office/drawing/2014/main" id="{4B58C023-87FB-42D2-9D84-505F5E41CDEC}"/>
              </a:ext>
            </a:extLst>
          </p:cNvPr>
          <p:cNvSpPr txBox="1"/>
          <p:nvPr/>
        </p:nvSpPr>
        <p:spPr>
          <a:xfrm>
            <a:off x="469900" y="4042272"/>
            <a:ext cx="11239500" cy="276999"/>
          </a:xfrm>
          <a:prstGeom prst="rect">
            <a:avLst/>
          </a:prstGeom>
          <a:noFill/>
        </p:spPr>
        <p:txBody>
          <a:bodyPr wrap="square" rtlCol="0">
            <a:spAutoFit/>
          </a:bodyPr>
          <a:lstStyle/>
          <a:p>
            <a:r>
              <a:rPr lang="fr-FR" sz="1200" b="1" u="sng" dirty="0"/>
              <a:t>Pipeline et premier traitement des données via KNIME</a:t>
            </a:r>
            <a:endParaRPr lang="fr-FR" sz="1200" dirty="0"/>
          </a:p>
        </p:txBody>
      </p:sp>
      <p:pic>
        <p:nvPicPr>
          <p:cNvPr id="71" name="Image 70">
            <a:extLst>
              <a:ext uri="{FF2B5EF4-FFF2-40B4-BE49-F238E27FC236}">
                <a16:creationId xmlns:a16="http://schemas.microsoft.com/office/drawing/2014/main" id="{F9EF42C3-80F7-49D2-BCBF-E364B17F92F0}"/>
              </a:ext>
            </a:extLst>
          </p:cNvPr>
          <p:cNvPicPr>
            <a:picLocks noChangeAspect="1"/>
          </p:cNvPicPr>
          <p:nvPr/>
        </p:nvPicPr>
        <p:blipFill>
          <a:blip r:embed="rId2"/>
          <a:stretch>
            <a:fillRect/>
          </a:stretch>
        </p:blipFill>
        <p:spPr>
          <a:xfrm>
            <a:off x="310322" y="4467723"/>
            <a:ext cx="10659963" cy="1695687"/>
          </a:xfrm>
          <a:prstGeom prst="rect">
            <a:avLst/>
          </a:prstGeom>
        </p:spPr>
      </p:pic>
    </p:spTree>
    <p:extLst>
      <p:ext uri="{BB962C8B-B14F-4D97-AF65-F5344CB8AC3E}">
        <p14:creationId xmlns:p14="http://schemas.microsoft.com/office/powerpoint/2010/main" val="3065696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Prétraitement, transformation et visualisation des données</a:t>
            </a:r>
          </a:p>
        </p:txBody>
      </p:sp>
      <p:sp>
        <p:nvSpPr>
          <p:cNvPr id="6" name="ZoneTexte 5">
            <a:extLst>
              <a:ext uri="{FF2B5EF4-FFF2-40B4-BE49-F238E27FC236}">
                <a16:creationId xmlns:a16="http://schemas.microsoft.com/office/drawing/2014/main" id="{1FDF304E-8330-4CE4-A3C0-2CC30E2A7B11}"/>
              </a:ext>
            </a:extLst>
          </p:cNvPr>
          <p:cNvSpPr txBox="1"/>
          <p:nvPr/>
        </p:nvSpPr>
        <p:spPr>
          <a:xfrm>
            <a:off x="476250" y="1847289"/>
            <a:ext cx="11239500" cy="646331"/>
          </a:xfrm>
          <a:prstGeom prst="rect">
            <a:avLst/>
          </a:prstGeom>
          <a:noFill/>
        </p:spPr>
        <p:txBody>
          <a:bodyPr wrap="square" rtlCol="0">
            <a:spAutoFit/>
          </a:bodyPr>
          <a:lstStyle/>
          <a:p>
            <a:r>
              <a:rPr lang="fr-FR" sz="1200" b="1" u="sng" dirty="0"/>
              <a:t>Prétraitement</a:t>
            </a:r>
          </a:p>
          <a:p>
            <a:r>
              <a:rPr lang="fr-FR" sz="1200" dirty="0"/>
              <a:t>Afin de pouvoir utiliser les données nous devons les prétraiter, en gérant les valeurs aberrantes ou peu significatives et en construisant les données de telle sorte à compter le nombre d’observations par mois et à regrouper toutes les observations sur un seul jour du mois pour que la lecture des données soit propre et faciliter pour le modèle</a:t>
            </a:r>
          </a:p>
        </p:txBody>
      </p:sp>
      <p:pic>
        <p:nvPicPr>
          <p:cNvPr id="2" name="Image 1">
            <a:extLst>
              <a:ext uri="{FF2B5EF4-FFF2-40B4-BE49-F238E27FC236}">
                <a16:creationId xmlns:a16="http://schemas.microsoft.com/office/drawing/2014/main" id="{A33A01ED-0A6B-458B-90F6-34562976B6C0}"/>
              </a:ext>
            </a:extLst>
          </p:cNvPr>
          <p:cNvPicPr>
            <a:picLocks noChangeAspect="1"/>
          </p:cNvPicPr>
          <p:nvPr/>
        </p:nvPicPr>
        <p:blipFill>
          <a:blip r:embed="rId2"/>
          <a:stretch>
            <a:fillRect/>
          </a:stretch>
        </p:blipFill>
        <p:spPr>
          <a:xfrm>
            <a:off x="7142694" y="3964452"/>
            <a:ext cx="2928937" cy="2546002"/>
          </a:xfrm>
          <a:prstGeom prst="rect">
            <a:avLst/>
          </a:prstGeom>
        </p:spPr>
      </p:pic>
      <p:pic>
        <p:nvPicPr>
          <p:cNvPr id="4" name="Image 3">
            <a:extLst>
              <a:ext uri="{FF2B5EF4-FFF2-40B4-BE49-F238E27FC236}">
                <a16:creationId xmlns:a16="http://schemas.microsoft.com/office/drawing/2014/main" id="{5FAC33C8-2E50-469E-BD7A-608CB767A730}"/>
              </a:ext>
            </a:extLst>
          </p:cNvPr>
          <p:cNvPicPr>
            <a:picLocks noChangeAspect="1"/>
          </p:cNvPicPr>
          <p:nvPr/>
        </p:nvPicPr>
        <p:blipFill>
          <a:blip r:embed="rId3"/>
          <a:stretch>
            <a:fillRect/>
          </a:stretch>
        </p:blipFill>
        <p:spPr>
          <a:xfrm>
            <a:off x="1971675" y="2566292"/>
            <a:ext cx="8248650" cy="971550"/>
          </a:xfrm>
          <a:prstGeom prst="rect">
            <a:avLst/>
          </a:prstGeom>
        </p:spPr>
      </p:pic>
      <p:sp>
        <p:nvSpPr>
          <p:cNvPr id="9" name="ZoneTexte 8">
            <a:extLst>
              <a:ext uri="{FF2B5EF4-FFF2-40B4-BE49-F238E27FC236}">
                <a16:creationId xmlns:a16="http://schemas.microsoft.com/office/drawing/2014/main" id="{3D0E3C5B-C7EB-4CAC-9778-7BB454F3E2B6}"/>
              </a:ext>
            </a:extLst>
          </p:cNvPr>
          <p:cNvSpPr txBox="1"/>
          <p:nvPr/>
        </p:nvSpPr>
        <p:spPr>
          <a:xfrm>
            <a:off x="476250" y="3679988"/>
            <a:ext cx="11239500" cy="276999"/>
          </a:xfrm>
          <a:prstGeom prst="rect">
            <a:avLst/>
          </a:prstGeom>
          <a:noFill/>
        </p:spPr>
        <p:txBody>
          <a:bodyPr wrap="square" rtlCol="0">
            <a:spAutoFit/>
          </a:bodyPr>
          <a:lstStyle/>
          <a:p>
            <a:r>
              <a:rPr lang="fr-FR" sz="1200" dirty="0"/>
              <a:t>Voici la visualisation des données selon les différents traitements sur les périodes</a:t>
            </a:r>
          </a:p>
        </p:txBody>
      </p:sp>
      <p:pic>
        <p:nvPicPr>
          <p:cNvPr id="8" name="Image 7">
            <a:extLst>
              <a:ext uri="{FF2B5EF4-FFF2-40B4-BE49-F238E27FC236}">
                <a16:creationId xmlns:a16="http://schemas.microsoft.com/office/drawing/2014/main" id="{ED8C6E52-6DE0-4774-BAB7-6B0DC55BEAAE}"/>
              </a:ext>
            </a:extLst>
          </p:cNvPr>
          <p:cNvPicPr>
            <a:picLocks noChangeAspect="1"/>
          </p:cNvPicPr>
          <p:nvPr/>
        </p:nvPicPr>
        <p:blipFill>
          <a:blip r:embed="rId4"/>
          <a:stretch>
            <a:fillRect/>
          </a:stretch>
        </p:blipFill>
        <p:spPr>
          <a:xfrm>
            <a:off x="701788" y="3964451"/>
            <a:ext cx="2883051" cy="2546003"/>
          </a:xfrm>
          <a:prstGeom prst="rect">
            <a:avLst/>
          </a:prstGeom>
        </p:spPr>
      </p:pic>
      <p:pic>
        <p:nvPicPr>
          <p:cNvPr id="10" name="Image 9">
            <a:extLst>
              <a:ext uri="{FF2B5EF4-FFF2-40B4-BE49-F238E27FC236}">
                <a16:creationId xmlns:a16="http://schemas.microsoft.com/office/drawing/2014/main" id="{FAD74F79-738E-49E6-926B-78DD69131E93}"/>
              </a:ext>
            </a:extLst>
          </p:cNvPr>
          <p:cNvPicPr>
            <a:picLocks noChangeAspect="1"/>
          </p:cNvPicPr>
          <p:nvPr/>
        </p:nvPicPr>
        <p:blipFill>
          <a:blip r:embed="rId5"/>
          <a:stretch>
            <a:fillRect/>
          </a:stretch>
        </p:blipFill>
        <p:spPr>
          <a:xfrm>
            <a:off x="3913015" y="3964451"/>
            <a:ext cx="2901502" cy="2546003"/>
          </a:xfrm>
          <a:prstGeom prst="rect">
            <a:avLst/>
          </a:prstGeom>
        </p:spPr>
      </p:pic>
    </p:spTree>
    <p:extLst>
      <p:ext uri="{BB962C8B-B14F-4D97-AF65-F5344CB8AC3E}">
        <p14:creationId xmlns:p14="http://schemas.microsoft.com/office/powerpoint/2010/main" val="2653047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Structure du BLOC</a:t>
            </a:r>
          </a:p>
        </p:txBody>
      </p:sp>
      <p:pic>
        <p:nvPicPr>
          <p:cNvPr id="3" name="Espace réservé du contenu 5">
            <a:extLst>
              <a:ext uri="{FF2B5EF4-FFF2-40B4-BE49-F238E27FC236}">
                <a16:creationId xmlns:a16="http://schemas.microsoft.com/office/drawing/2014/main" id="{4D3CEB37-7319-D575-08FE-59E7711FA094}"/>
              </a:ext>
            </a:extLst>
          </p:cNvPr>
          <p:cNvPicPr>
            <a:picLocks noGrp="1" noChangeAspect="1"/>
          </p:cNvPicPr>
          <p:nvPr>
            <p:ph idx="1"/>
          </p:nvPr>
        </p:nvPicPr>
        <p:blipFill rotWithShape="1">
          <a:blip r:embed="rId2"/>
          <a:srcRect t="9264"/>
          <a:stretch/>
        </p:blipFill>
        <p:spPr>
          <a:xfrm>
            <a:off x="918283" y="1879600"/>
            <a:ext cx="10355436" cy="4216400"/>
          </a:xfrm>
          <a:ln>
            <a:noFill/>
          </a:ln>
        </p:spPr>
      </p:pic>
      <p:pic>
        <p:nvPicPr>
          <p:cNvPr id="6" name="Image 5">
            <a:extLst>
              <a:ext uri="{FF2B5EF4-FFF2-40B4-BE49-F238E27FC236}">
                <a16:creationId xmlns:a16="http://schemas.microsoft.com/office/drawing/2014/main" id="{897AAE47-B803-9C04-6A1C-4260DDF18A0A}"/>
              </a:ext>
            </a:extLst>
          </p:cNvPr>
          <p:cNvPicPr>
            <a:picLocks noChangeAspect="1"/>
          </p:cNvPicPr>
          <p:nvPr/>
        </p:nvPicPr>
        <p:blipFill>
          <a:blip r:embed="rId3"/>
          <a:stretch>
            <a:fillRect/>
          </a:stretch>
        </p:blipFill>
        <p:spPr>
          <a:xfrm>
            <a:off x="1583266" y="4761086"/>
            <a:ext cx="1261543" cy="420515"/>
          </a:xfrm>
          <a:prstGeom prst="rect">
            <a:avLst/>
          </a:prstGeom>
        </p:spPr>
      </p:pic>
      <p:sp>
        <p:nvSpPr>
          <p:cNvPr id="7" name="Rectangle : coins arrondis 6">
            <a:extLst>
              <a:ext uri="{FF2B5EF4-FFF2-40B4-BE49-F238E27FC236}">
                <a16:creationId xmlns:a16="http://schemas.microsoft.com/office/drawing/2014/main" id="{EC1F1D40-C4B1-D951-6C64-76C2CDDF95E9}"/>
              </a:ext>
            </a:extLst>
          </p:cNvPr>
          <p:cNvSpPr/>
          <p:nvPr/>
        </p:nvSpPr>
        <p:spPr>
          <a:xfrm>
            <a:off x="3886200" y="5181601"/>
            <a:ext cx="499533" cy="42051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12CFBD94-880A-2063-6108-31D55133D1EC}"/>
              </a:ext>
            </a:extLst>
          </p:cNvPr>
          <p:cNvSpPr/>
          <p:nvPr/>
        </p:nvSpPr>
        <p:spPr>
          <a:xfrm>
            <a:off x="10256520" y="5195717"/>
            <a:ext cx="499533" cy="42051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7591A687-BC1D-1790-B1F6-80C627A979CF}"/>
              </a:ext>
            </a:extLst>
          </p:cNvPr>
          <p:cNvPicPr>
            <a:picLocks noChangeAspect="1"/>
          </p:cNvPicPr>
          <p:nvPr/>
        </p:nvPicPr>
        <p:blipFill>
          <a:blip r:embed="rId4"/>
          <a:stretch>
            <a:fillRect/>
          </a:stretch>
        </p:blipFill>
        <p:spPr>
          <a:xfrm>
            <a:off x="4176606" y="5187547"/>
            <a:ext cx="1267002" cy="428685"/>
          </a:xfrm>
          <a:prstGeom prst="rect">
            <a:avLst/>
          </a:prstGeom>
        </p:spPr>
      </p:pic>
      <p:cxnSp>
        <p:nvCxnSpPr>
          <p:cNvPr id="14" name="Connecteur droit 13">
            <a:extLst>
              <a:ext uri="{FF2B5EF4-FFF2-40B4-BE49-F238E27FC236}">
                <a16:creationId xmlns:a16="http://schemas.microsoft.com/office/drawing/2014/main" id="{5F8280A8-E782-4A57-1F9E-ADE7B7ECD451}"/>
              </a:ext>
            </a:extLst>
          </p:cNvPr>
          <p:cNvCxnSpPr/>
          <p:nvPr/>
        </p:nvCxnSpPr>
        <p:spPr>
          <a:xfrm flipV="1">
            <a:off x="918283" y="4155440"/>
            <a:ext cx="0" cy="508000"/>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528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Préparation des données pour le modèle LSTM</a:t>
            </a:r>
          </a:p>
        </p:txBody>
      </p:sp>
      <p:sp>
        <p:nvSpPr>
          <p:cNvPr id="6" name="ZoneTexte 5">
            <a:extLst>
              <a:ext uri="{FF2B5EF4-FFF2-40B4-BE49-F238E27FC236}">
                <a16:creationId xmlns:a16="http://schemas.microsoft.com/office/drawing/2014/main" id="{1FDF304E-8330-4CE4-A3C0-2CC30E2A7B11}"/>
              </a:ext>
            </a:extLst>
          </p:cNvPr>
          <p:cNvSpPr txBox="1"/>
          <p:nvPr/>
        </p:nvSpPr>
        <p:spPr>
          <a:xfrm>
            <a:off x="476250" y="1847289"/>
            <a:ext cx="11239500" cy="646331"/>
          </a:xfrm>
          <a:prstGeom prst="rect">
            <a:avLst/>
          </a:prstGeom>
          <a:noFill/>
        </p:spPr>
        <p:txBody>
          <a:bodyPr wrap="square" rtlCol="0">
            <a:spAutoFit/>
          </a:bodyPr>
          <a:lstStyle/>
          <a:p>
            <a:r>
              <a:rPr lang="fr-FR" sz="1200" b="1" u="sng" dirty="0"/>
              <a:t>Split des données en données d’entrainement et données de test</a:t>
            </a:r>
          </a:p>
          <a:p>
            <a:r>
              <a:rPr lang="fr-FR" sz="1200" dirty="0"/>
              <a:t>Afin de pouvoir utiliser le modèle nous devons splitter les données afin de définir des données d’entrainement et de données test, ici nous avons choisi de prendre les 12 derniers mois comme données de test et le reste seront des données d’entrainement</a:t>
            </a:r>
          </a:p>
        </p:txBody>
      </p:sp>
      <p:pic>
        <p:nvPicPr>
          <p:cNvPr id="3" name="Image 2">
            <a:extLst>
              <a:ext uri="{FF2B5EF4-FFF2-40B4-BE49-F238E27FC236}">
                <a16:creationId xmlns:a16="http://schemas.microsoft.com/office/drawing/2014/main" id="{C06E7848-F06A-46BF-BC3D-15F17F2295B3}"/>
              </a:ext>
            </a:extLst>
          </p:cNvPr>
          <p:cNvPicPr>
            <a:picLocks noChangeAspect="1"/>
          </p:cNvPicPr>
          <p:nvPr/>
        </p:nvPicPr>
        <p:blipFill>
          <a:blip r:embed="rId2"/>
          <a:stretch>
            <a:fillRect/>
          </a:stretch>
        </p:blipFill>
        <p:spPr>
          <a:xfrm>
            <a:off x="938212" y="2558934"/>
            <a:ext cx="10315575" cy="1495425"/>
          </a:xfrm>
          <a:prstGeom prst="rect">
            <a:avLst/>
          </a:prstGeom>
        </p:spPr>
      </p:pic>
      <p:sp>
        <p:nvSpPr>
          <p:cNvPr id="7" name="ZoneTexte 6">
            <a:extLst>
              <a:ext uri="{FF2B5EF4-FFF2-40B4-BE49-F238E27FC236}">
                <a16:creationId xmlns:a16="http://schemas.microsoft.com/office/drawing/2014/main" id="{25097C87-1264-47DB-AFDC-CE55A3A0B85F}"/>
              </a:ext>
            </a:extLst>
          </p:cNvPr>
          <p:cNvSpPr txBox="1"/>
          <p:nvPr/>
        </p:nvSpPr>
        <p:spPr>
          <a:xfrm>
            <a:off x="351065" y="4119673"/>
            <a:ext cx="11239500" cy="461665"/>
          </a:xfrm>
          <a:prstGeom prst="rect">
            <a:avLst/>
          </a:prstGeom>
          <a:noFill/>
        </p:spPr>
        <p:txBody>
          <a:bodyPr wrap="square" rtlCol="0">
            <a:spAutoFit/>
          </a:bodyPr>
          <a:lstStyle/>
          <a:p>
            <a:r>
              <a:rPr lang="fr-FR" sz="1200" b="1" u="sng" dirty="0"/>
              <a:t>Mise à l’échelle des données</a:t>
            </a:r>
          </a:p>
          <a:p>
            <a:r>
              <a:rPr lang="fr-FR" sz="1200" dirty="0"/>
              <a:t>Nous utilisons </a:t>
            </a:r>
            <a:r>
              <a:rPr lang="fr-FR" sz="1200" dirty="0" err="1"/>
              <a:t>minMaxScaler</a:t>
            </a:r>
            <a:r>
              <a:rPr lang="fr-FR" sz="1200" dirty="0"/>
              <a:t> pour mettre à l’échelle nos données et faciliter leur utilisation par le modèle :</a:t>
            </a:r>
          </a:p>
        </p:txBody>
      </p:sp>
      <p:pic>
        <p:nvPicPr>
          <p:cNvPr id="5" name="Image 4">
            <a:extLst>
              <a:ext uri="{FF2B5EF4-FFF2-40B4-BE49-F238E27FC236}">
                <a16:creationId xmlns:a16="http://schemas.microsoft.com/office/drawing/2014/main" id="{CA8AEB9A-9293-4CD0-A5B8-996CF212E5C1}"/>
              </a:ext>
            </a:extLst>
          </p:cNvPr>
          <p:cNvPicPr>
            <a:picLocks noChangeAspect="1"/>
          </p:cNvPicPr>
          <p:nvPr/>
        </p:nvPicPr>
        <p:blipFill>
          <a:blip r:embed="rId3"/>
          <a:stretch>
            <a:fillRect/>
          </a:stretch>
        </p:blipFill>
        <p:spPr>
          <a:xfrm>
            <a:off x="938212" y="4581338"/>
            <a:ext cx="4810125" cy="819150"/>
          </a:xfrm>
          <a:prstGeom prst="rect">
            <a:avLst/>
          </a:prstGeom>
        </p:spPr>
      </p:pic>
    </p:spTree>
    <p:extLst>
      <p:ext uri="{BB962C8B-B14F-4D97-AF65-F5344CB8AC3E}">
        <p14:creationId xmlns:p14="http://schemas.microsoft.com/office/powerpoint/2010/main" val="2999355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Construction du modèle LSTM</a:t>
            </a:r>
          </a:p>
        </p:txBody>
      </p:sp>
      <p:sp>
        <p:nvSpPr>
          <p:cNvPr id="4" name="ZoneTexte 3">
            <a:extLst>
              <a:ext uri="{FF2B5EF4-FFF2-40B4-BE49-F238E27FC236}">
                <a16:creationId xmlns:a16="http://schemas.microsoft.com/office/drawing/2014/main" id="{CCDCEDC8-4D40-4AFD-8325-882C6902ED2A}"/>
              </a:ext>
            </a:extLst>
          </p:cNvPr>
          <p:cNvSpPr txBox="1"/>
          <p:nvPr/>
        </p:nvSpPr>
        <p:spPr>
          <a:xfrm>
            <a:off x="476249" y="1847288"/>
            <a:ext cx="11239500" cy="1569660"/>
          </a:xfrm>
          <a:prstGeom prst="rect">
            <a:avLst/>
          </a:prstGeom>
          <a:noFill/>
        </p:spPr>
        <p:txBody>
          <a:bodyPr wrap="square" rtlCol="0">
            <a:spAutoFit/>
          </a:bodyPr>
          <a:lstStyle/>
          <a:p>
            <a:r>
              <a:rPr lang="fr-FR" sz="1200" b="1" u="sng" dirty="0"/>
              <a:t>Construction du modèle :</a:t>
            </a:r>
          </a:p>
          <a:p>
            <a:r>
              <a:rPr lang="fr-FR" sz="1200" dirty="0"/>
              <a:t>Voici les caractéristiques de notre modèle :</a:t>
            </a:r>
          </a:p>
          <a:p>
            <a:r>
              <a:rPr lang="fr-FR" sz="1200" dirty="0"/>
              <a:t>- Une couche LSTM avec 150 neurones avec la fonction d’activation Relu ((</a:t>
            </a:r>
            <a:r>
              <a:rPr lang="fr-FR" sz="1200" dirty="0" err="1"/>
              <a:t>Rectified</a:t>
            </a:r>
            <a:r>
              <a:rPr lang="fr-FR" sz="1200" dirty="0"/>
              <a:t> </a:t>
            </a:r>
            <a:r>
              <a:rPr lang="fr-FR" sz="1200" dirty="0" err="1"/>
              <a:t>Linear</a:t>
            </a:r>
            <a:r>
              <a:rPr lang="fr-FR" sz="1200" dirty="0"/>
              <a:t> Unit),</a:t>
            </a:r>
          </a:p>
          <a:p>
            <a:r>
              <a:rPr lang="fr-FR" sz="1200" dirty="0"/>
              <a:t>Comme nous effectuons une prévisions des observations en fonction de 12 derniers mois nous paramétrons </a:t>
            </a:r>
            <a:r>
              <a:rPr lang="fr-FR" sz="1200" dirty="0" err="1"/>
              <a:t>input_shape</a:t>
            </a:r>
            <a:r>
              <a:rPr lang="fr-FR" sz="1200" dirty="0"/>
              <a:t> avec la longueur de la séquence</a:t>
            </a:r>
          </a:p>
          <a:p>
            <a:r>
              <a:rPr lang="fr-FR" sz="1200" dirty="0"/>
              <a:t>- Nous utilisons également une couche de Dropout afin d’éviter l’</a:t>
            </a:r>
            <a:r>
              <a:rPr lang="fr-FR" sz="1200" dirty="0" err="1"/>
              <a:t>overfitting</a:t>
            </a:r>
            <a:r>
              <a:rPr lang="fr-FR" sz="1200" dirty="0"/>
              <a:t>, nous sommes parti dans ce cas sur une valeur de 0.30 ce qui signifie que 30% des neurones seront     désactivés pendant l’entrainement,</a:t>
            </a:r>
          </a:p>
          <a:p>
            <a:r>
              <a:rPr lang="fr-FR" sz="1200" dirty="0"/>
              <a:t>- Nous ajoutons une couche Dense car nous souhaitons une seule valeur de sortie (le nombre de la prévisions).</a:t>
            </a:r>
          </a:p>
          <a:p>
            <a:r>
              <a:rPr lang="fr-FR" sz="1200" dirty="0"/>
              <a:t>- Nous compilons le modèle avec ADAM comme algorithme d’optimisation et MSE comme fonction de perte</a:t>
            </a:r>
          </a:p>
        </p:txBody>
      </p:sp>
      <p:sp>
        <p:nvSpPr>
          <p:cNvPr id="8" name="ZoneTexte 7">
            <a:extLst>
              <a:ext uri="{FF2B5EF4-FFF2-40B4-BE49-F238E27FC236}">
                <a16:creationId xmlns:a16="http://schemas.microsoft.com/office/drawing/2014/main" id="{F0EFF8C9-FF10-491A-949F-8568B792B1B6}"/>
              </a:ext>
            </a:extLst>
          </p:cNvPr>
          <p:cNvSpPr txBox="1"/>
          <p:nvPr/>
        </p:nvSpPr>
        <p:spPr>
          <a:xfrm>
            <a:off x="476249" y="3556355"/>
            <a:ext cx="11239500" cy="276999"/>
          </a:xfrm>
          <a:prstGeom prst="rect">
            <a:avLst/>
          </a:prstGeom>
          <a:noFill/>
        </p:spPr>
        <p:txBody>
          <a:bodyPr wrap="square" rtlCol="0">
            <a:spAutoFit/>
          </a:bodyPr>
          <a:lstStyle/>
          <a:p>
            <a:r>
              <a:rPr lang="fr-FR" sz="1200" b="1" u="sng" dirty="0"/>
              <a:t>Voici le code utilisé pour la construction du modèle :</a:t>
            </a:r>
          </a:p>
        </p:txBody>
      </p:sp>
      <p:pic>
        <p:nvPicPr>
          <p:cNvPr id="9" name="Image 8">
            <a:extLst>
              <a:ext uri="{FF2B5EF4-FFF2-40B4-BE49-F238E27FC236}">
                <a16:creationId xmlns:a16="http://schemas.microsoft.com/office/drawing/2014/main" id="{3CEB526C-FE2B-4B2D-9C05-2B448F2947FA}"/>
              </a:ext>
            </a:extLst>
          </p:cNvPr>
          <p:cNvPicPr>
            <a:picLocks noChangeAspect="1"/>
          </p:cNvPicPr>
          <p:nvPr/>
        </p:nvPicPr>
        <p:blipFill>
          <a:blip r:embed="rId2"/>
          <a:stretch>
            <a:fillRect/>
          </a:stretch>
        </p:blipFill>
        <p:spPr>
          <a:xfrm>
            <a:off x="3121426" y="4249762"/>
            <a:ext cx="6717706" cy="2028208"/>
          </a:xfrm>
          <a:prstGeom prst="rect">
            <a:avLst/>
          </a:prstGeom>
        </p:spPr>
      </p:pic>
    </p:spTree>
    <p:extLst>
      <p:ext uri="{BB962C8B-B14F-4D97-AF65-F5344CB8AC3E}">
        <p14:creationId xmlns:p14="http://schemas.microsoft.com/office/powerpoint/2010/main" val="3885838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Entrainement du modèle LSTM</a:t>
            </a:r>
          </a:p>
        </p:txBody>
      </p:sp>
      <p:sp>
        <p:nvSpPr>
          <p:cNvPr id="6" name="ZoneTexte 5">
            <a:extLst>
              <a:ext uri="{FF2B5EF4-FFF2-40B4-BE49-F238E27FC236}">
                <a16:creationId xmlns:a16="http://schemas.microsoft.com/office/drawing/2014/main" id="{1DD73038-CE89-4BFD-9F88-6989C03001A3}"/>
              </a:ext>
            </a:extLst>
          </p:cNvPr>
          <p:cNvSpPr txBox="1"/>
          <p:nvPr/>
        </p:nvSpPr>
        <p:spPr>
          <a:xfrm>
            <a:off x="476248" y="2157311"/>
            <a:ext cx="11239500" cy="830997"/>
          </a:xfrm>
          <a:prstGeom prst="rect">
            <a:avLst/>
          </a:prstGeom>
          <a:noFill/>
        </p:spPr>
        <p:txBody>
          <a:bodyPr wrap="square" rtlCol="0">
            <a:spAutoFit/>
          </a:bodyPr>
          <a:lstStyle/>
          <a:p>
            <a:r>
              <a:rPr lang="fr-FR" sz="1200" b="1" u="sng" dirty="0"/>
              <a:t>Entrainement du modèle :</a:t>
            </a:r>
          </a:p>
          <a:p>
            <a:r>
              <a:rPr lang="fr-FR" sz="1200" dirty="0"/>
              <a:t>Pour entraîner le modèle nous utilisons </a:t>
            </a:r>
            <a:r>
              <a:rPr lang="fr-FR" sz="1200" dirty="0" err="1"/>
              <a:t>train_gain</a:t>
            </a:r>
            <a:r>
              <a:rPr lang="fr-FR" sz="1200" dirty="0"/>
              <a:t> qui correspond à notre générateur d’entrainement vu précédemment qui permet de charger les données plus efficacement, nous utilisons ensuite notre variable </a:t>
            </a:r>
            <a:r>
              <a:rPr lang="fr-FR" sz="1200" dirty="0" err="1"/>
              <a:t>test_gen</a:t>
            </a:r>
            <a:r>
              <a:rPr lang="fr-FR" sz="1200" dirty="0"/>
              <a:t> afin de définir les données de validation utilisées.</a:t>
            </a:r>
          </a:p>
          <a:p>
            <a:r>
              <a:rPr lang="fr-FR" sz="1200" dirty="0"/>
              <a:t>Nous sommes partis sur 100 </a:t>
            </a:r>
            <a:r>
              <a:rPr lang="fr-FR" sz="1200" dirty="0" err="1"/>
              <a:t>epochs</a:t>
            </a:r>
            <a:r>
              <a:rPr lang="fr-FR" sz="1200" dirty="0"/>
              <a:t> qui correspond au nombre de fois où le modèle va traverser l’ensemble d’entrainement optimisant ainsi les performance du modèle</a:t>
            </a:r>
          </a:p>
        </p:txBody>
      </p:sp>
      <p:pic>
        <p:nvPicPr>
          <p:cNvPr id="3" name="Image 2">
            <a:extLst>
              <a:ext uri="{FF2B5EF4-FFF2-40B4-BE49-F238E27FC236}">
                <a16:creationId xmlns:a16="http://schemas.microsoft.com/office/drawing/2014/main" id="{3E450DAB-8E5D-4C58-90EB-9F1018488B39}"/>
              </a:ext>
            </a:extLst>
          </p:cNvPr>
          <p:cNvPicPr>
            <a:picLocks noChangeAspect="1"/>
          </p:cNvPicPr>
          <p:nvPr/>
        </p:nvPicPr>
        <p:blipFill>
          <a:blip r:embed="rId2"/>
          <a:stretch>
            <a:fillRect/>
          </a:stretch>
        </p:blipFill>
        <p:spPr>
          <a:xfrm>
            <a:off x="581192" y="3662862"/>
            <a:ext cx="5405011" cy="529903"/>
          </a:xfrm>
          <a:prstGeom prst="rect">
            <a:avLst/>
          </a:prstGeom>
        </p:spPr>
      </p:pic>
      <p:sp>
        <p:nvSpPr>
          <p:cNvPr id="8" name="ZoneTexte 7">
            <a:extLst>
              <a:ext uri="{FF2B5EF4-FFF2-40B4-BE49-F238E27FC236}">
                <a16:creationId xmlns:a16="http://schemas.microsoft.com/office/drawing/2014/main" id="{D55D5765-7E9C-49D0-830C-54121D669680}"/>
              </a:ext>
            </a:extLst>
          </p:cNvPr>
          <p:cNvSpPr txBox="1"/>
          <p:nvPr/>
        </p:nvSpPr>
        <p:spPr>
          <a:xfrm>
            <a:off x="476248" y="3177195"/>
            <a:ext cx="11239500" cy="276999"/>
          </a:xfrm>
          <a:prstGeom prst="rect">
            <a:avLst/>
          </a:prstGeom>
          <a:noFill/>
        </p:spPr>
        <p:txBody>
          <a:bodyPr wrap="square" rtlCol="0">
            <a:spAutoFit/>
          </a:bodyPr>
          <a:lstStyle/>
          <a:p>
            <a:r>
              <a:rPr lang="fr-FR" sz="1200" b="1" u="sng" dirty="0"/>
              <a:t>Voici le code utiliser pour la construction du modèle :</a:t>
            </a:r>
          </a:p>
        </p:txBody>
      </p:sp>
    </p:spTree>
    <p:extLst>
      <p:ext uri="{BB962C8B-B14F-4D97-AF65-F5344CB8AC3E}">
        <p14:creationId xmlns:p14="http://schemas.microsoft.com/office/powerpoint/2010/main" val="889035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Performance du modèle LSTM</a:t>
            </a:r>
          </a:p>
        </p:txBody>
      </p:sp>
      <p:sp>
        <p:nvSpPr>
          <p:cNvPr id="5" name="ZoneTexte 4">
            <a:extLst>
              <a:ext uri="{FF2B5EF4-FFF2-40B4-BE49-F238E27FC236}">
                <a16:creationId xmlns:a16="http://schemas.microsoft.com/office/drawing/2014/main" id="{8BEBEE6C-6B1B-477B-8825-BB8F13C8CA87}"/>
              </a:ext>
            </a:extLst>
          </p:cNvPr>
          <p:cNvSpPr txBox="1"/>
          <p:nvPr/>
        </p:nvSpPr>
        <p:spPr>
          <a:xfrm>
            <a:off x="469900" y="1991796"/>
            <a:ext cx="11239500" cy="553998"/>
          </a:xfrm>
          <a:prstGeom prst="rect">
            <a:avLst/>
          </a:prstGeom>
          <a:noFill/>
        </p:spPr>
        <p:txBody>
          <a:bodyPr wrap="square" rtlCol="0">
            <a:spAutoFit/>
          </a:bodyPr>
          <a:lstStyle/>
          <a:p>
            <a:r>
              <a:rPr lang="fr-FR" sz="1200" b="1" u="sng" dirty="0"/>
              <a:t>Voici les performances de notre modèle :</a:t>
            </a:r>
          </a:p>
          <a:p>
            <a:endParaRPr lang="fr-FR" dirty="0"/>
          </a:p>
        </p:txBody>
      </p:sp>
      <p:pic>
        <p:nvPicPr>
          <p:cNvPr id="21" name="Image 20">
            <a:extLst>
              <a:ext uri="{FF2B5EF4-FFF2-40B4-BE49-F238E27FC236}">
                <a16:creationId xmlns:a16="http://schemas.microsoft.com/office/drawing/2014/main" id="{5F663C85-7D71-F3A5-1916-23B74E7985CC}"/>
              </a:ext>
            </a:extLst>
          </p:cNvPr>
          <p:cNvPicPr>
            <a:picLocks noChangeAspect="1"/>
          </p:cNvPicPr>
          <p:nvPr/>
        </p:nvPicPr>
        <p:blipFill>
          <a:blip r:embed="rId2"/>
          <a:stretch>
            <a:fillRect/>
          </a:stretch>
        </p:blipFill>
        <p:spPr>
          <a:xfrm>
            <a:off x="576495" y="4102171"/>
            <a:ext cx="3760461" cy="2534602"/>
          </a:xfrm>
          <a:prstGeom prst="rect">
            <a:avLst/>
          </a:prstGeom>
        </p:spPr>
      </p:pic>
      <p:pic>
        <p:nvPicPr>
          <p:cNvPr id="23" name="Image 22">
            <a:extLst>
              <a:ext uri="{FF2B5EF4-FFF2-40B4-BE49-F238E27FC236}">
                <a16:creationId xmlns:a16="http://schemas.microsoft.com/office/drawing/2014/main" id="{D5042532-2BF1-4426-4F07-17CD45ABBDFA}"/>
              </a:ext>
            </a:extLst>
          </p:cNvPr>
          <p:cNvPicPr>
            <a:picLocks noChangeAspect="1"/>
          </p:cNvPicPr>
          <p:nvPr/>
        </p:nvPicPr>
        <p:blipFill>
          <a:blip r:embed="rId3"/>
          <a:stretch>
            <a:fillRect/>
          </a:stretch>
        </p:blipFill>
        <p:spPr>
          <a:xfrm>
            <a:off x="576495" y="2344523"/>
            <a:ext cx="3760461" cy="1420619"/>
          </a:xfrm>
          <a:prstGeom prst="rect">
            <a:avLst/>
          </a:prstGeom>
        </p:spPr>
      </p:pic>
      <p:sp>
        <p:nvSpPr>
          <p:cNvPr id="6" name="Flèche : droite 5">
            <a:extLst>
              <a:ext uri="{FF2B5EF4-FFF2-40B4-BE49-F238E27FC236}">
                <a16:creationId xmlns:a16="http://schemas.microsoft.com/office/drawing/2014/main" id="{CEB9A11A-CA40-47ED-89AB-F6AAD8F5A895}"/>
              </a:ext>
            </a:extLst>
          </p:cNvPr>
          <p:cNvSpPr/>
          <p:nvPr/>
        </p:nvSpPr>
        <p:spPr>
          <a:xfrm>
            <a:off x="4443551" y="2776626"/>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7" name="ZoneTexte 6">
            <a:extLst>
              <a:ext uri="{FF2B5EF4-FFF2-40B4-BE49-F238E27FC236}">
                <a16:creationId xmlns:a16="http://schemas.microsoft.com/office/drawing/2014/main" id="{39F1F216-45AB-4653-BC02-0F560984DA95}"/>
              </a:ext>
            </a:extLst>
          </p:cNvPr>
          <p:cNvSpPr txBox="1"/>
          <p:nvPr/>
        </p:nvSpPr>
        <p:spPr>
          <a:xfrm>
            <a:off x="4927421" y="2248700"/>
            <a:ext cx="6888574" cy="1569660"/>
          </a:xfrm>
          <a:prstGeom prst="rect">
            <a:avLst/>
          </a:prstGeom>
          <a:noFill/>
        </p:spPr>
        <p:txBody>
          <a:bodyPr wrap="square" rtlCol="0">
            <a:spAutoFit/>
          </a:bodyPr>
          <a:lstStyle/>
          <a:p>
            <a:r>
              <a:rPr lang="fr-FR" sz="1200" b="1" u="sng" dirty="0"/>
              <a:t>RMSE </a:t>
            </a:r>
            <a:r>
              <a:rPr lang="fr-FR" sz="1200" dirty="0"/>
              <a:t>: Il mesure la moyenne des erreurs au carré entre les prédictions du modèle et les valeurs cibles réelles, puis prend la racine carrée de cette moyenne, plus il est bas mieux c’est. Dans notre cas cela signifie qu’il y a une magnitude moyenne de l’erreur de 7306 observations ce qui est bas et montre de bonnes performances du modèle. </a:t>
            </a:r>
          </a:p>
          <a:p>
            <a:r>
              <a:rPr lang="fr-FR" sz="1200" b="1" u="sng" dirty="0"/>
              <a:t>MEAN : </a:t>
            </a:r>
            <a:r>
              <a:rPr lang="fr-FR" sz="1200" dirty="0"/>
              <a:t>Il s'agit de la moyenne arithmétique des erreurs entre les prédictions et les valeurs réelles, ici nous avons donc une moyennes des erreurs de 11 553. </a:t>
            </a:r>
          </a:p>
          <a:p>
            <a:r>
              <a:rPr lang="fr-FR" sz="1200" b="1" u="sng" dirty="0"/>
              <a:t>SCATTER Index :</a:t>
            </a:r>
            <a:r>
              <a:rPr lang="fr-FR" sz="1200" dirty="0"/>
              <a:t>Le </a:t>
            </a:r>
            <a:r>
              <a:rPr lang="fr-FR" sz="1200" dirty="0" err="1"/>
              <a:t>Scatter</a:t>
            </a:r>
            <a:r>
              <a:rPr lang="fr-FR" sz="1200" dirty="0"/>
              <a:t> Index mesure la dispersion des prédictions par rapport aux valeurs réelles. Un </a:t>
            </a:r>
            <a:r>
              <a:rPr lang="fr-FR" sz="1200" dirty="0" err="1"/>
              <a:t>Scatter</a:t>
            </a:r>
            <a:r>
              <a:rPr lang="fr-FR" sz="1200" dirty="0"/>
              <a:t> Index plus bas indique une dispersion plus faible, ce qui est généralement souhaitable </a:t>
            </a:r>
          </a:p>
        </p:txBody>
      </p:sp>
      <p:sp>
        <p:nvSpPr>
          <p:cNvPr id="8" name="ZoneTexte 7">
            <a:extLst>
              <a:ext uri="{FF2B5EF4-FFF2-40B4-BE49-F238E27FC236}">
                <a16:creationId xmlns:a16="http://schemas.microsoft.com/office/drawing/2014/main" id="{EC5DAEC3-516D-463D-896C-32088F295C9B}"/>
              </a:ext>
            </a:extLst>
          </p:cNvPr>
          <p:cNvSpPr txBox="1"/>
          <p:nvPr/>
        </p:nvSpPr>
        <p:spPr>
          <a:xfrm>
            <a:off x="469900" y="3871577"/>
            <a:ext cx="11239500" cy="553998"/>
          </a:xfrm>
          <a:prstGeom prst="rect">
            <a:avLst/>
          </a:prstGeom>
          <a:noFill/>
        </p:spPr>
        <p:txBody>
          <a:bodyPr wrap="square" rtlCol="0">
            <a:spAutoFit/>
          </a:bodyPr>
          <a:lstStyle/>
          <a:p>
            <a:r>
              <a:rPr lang="fr-FR" sz="1200" b="1" u="sng" dirty="0"/>
              <a:t>Visualisation des résultats:</a:t>
            </a:r>
          </a:p>
          <a:p>
            <a:endParaRPr lang="fr-FR" dirty="0"/>
          </a:p>
        </p:txBody>
      </p:sp>
      <p:sp>
        <p:nvSpPr>
          <p:cNvPr id="9" name="Flèche : droite 8">
            <a:extLst>
              <a:ext uri="{FF2B5EF4-FFF2-40B4-BE49-F238E27FC236}">
                <a16:creationId xmlns:a16="http://schemas.microsoft.com/office/drawing/2014/main" id="{D637FA76-DBA6-47F5-ADD9-763C73FF883B}"/>
              </a:ext>
            </a:extLst>
          </p:cNvPr>
          <p:cNvSpPr/>
          <p:nvPr/>
        </p:nvSpPr>
        <p:spPr>
          <a:xfrm>
            <a:off x="4443551" y="5086111"/>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0" name="ZoneTexte 9">
            <a:extLst>
              <a:ext uri="{FF2B5EF4-FFF2-40B4-BE49-F238E27FC236}">
                <a16:creationId xmlns:a16="http://schemas.microsoft.com/office/drawing/2014/main" id="{D9EDCB5D-CAD6-4E1D-BE92-0676AA379D6A}"/>
              </a:ext>
            </a:extLst>
          </p:cNvPr>
          <p:cNvSpPr txBox="1"/>
          <p:nvPr/>
        </p:nvSpPr>
        <p:spPr>
          <a:xfrm>
            <a:off x="4927421" y="4809111"/>
            <a:ext cx="6781979" cy="646331"/>
          </a:xfrm>
          <a:prstGeom prst="rect">
            <a:avLst/>
          </a:prstGeom>
          <a:noFill/>
        </p:spPr>
        <p:txBody>
          <a:bodyPr wrap="square" rtlCol="0">
            <a:spAutoFit/>
          </a:bodyPr>
          <a:lstStyle/>
          <a:p>
            <a:r>
              <a:rPr lang="fr-FR" sz="1200" dirty="0"/>
              <a:t>Nous pouvons remarquer visuellement que les courbes se suivent de manière assez proche et dégagent la même tendance avec les même variations, ce qui signifie que sur les données test le modèle à su prédire de manière proche et fidèle ces même données</a:t>
            </a:r>
          </a:p>
        </p:txBody>
      </p:sp>
    </p:spTree>
    <p:extLst>
      <p:ext uri="{BB962C8B-B14F-4D97-AF65-F5344CB8AC3E}">
        <p14:creationId xmlns:p14="http://schemas.microsoft.com/office/powerpoint/2010/main" val="3094254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476250" y="653755"/>
            <a:ext cx="10340808" cy="1077218"/>
          </a:xfrm>
          <a:prstGeom prst="rect">
            <a:avLst/>
          </a:prstGeom>
          <a:noFill/>
        </p:spPr>
        <p:txBody>
          <a:bodyPr wrap="square" rtlCol="0">
            <a:spAutoFit/>
          </a:bodyPr>
          <a:lstStyle/>
          <a:p>
            <a:r>
              <a:rPr lang="fr-FR" sz="3200" dirty="0">
                <a:solidFill>
                  <a:schemeClr val="bg1"/>
                </a:solidFill>
              </a:rPr>
              <a:t>Utilisation du modèle LSTM pour prédire les 24 prochains mois</a:t>
            </a:r>
          </a:p>
        </p:txBody>
      </p:sp>
      <p:sp>
        <p:nvSpPr>
          <p:cNvPr id="5" name="ZoneTexte 4">
            <a:extLst>
              <a:ext uri="{FF2B5EF4-FFF2-40B4-BE49-F238E27FC236}">
                <a16:creationId xmlns:a16="http://schemas.microsoft.com/office/drawing/2014/main" id="{8BEBEE6C-6B1B-477B-8825-BB8F13C8CA87}"/>
              </a:ext>
            </a:extLst>
          </p:cNvPr>
          <p:cNvSpPr txBox="1"/>
          <p:nvPr/>
        </p:nvSpPr>
        <p:spPr>
          <a:xfrm>
            <a:off x="476250" y="1929092"/>
            <a:ext cx="11239500" cy="369332"/>
          </a:xfrm>
          <a:prstGeom prst="rect">
            <a:avLst/>
          </a:prstGeom>
          <a:noFill/>
        </p:spPr>
        <p:txBody>
          <a:bodyPr wrap="square" rtlCol="0">
            <a:spAutoFit/>
          </a:bodyPr>
          <a:lstStyle/>
          <a:p>
            <a:r>
              <a:rPr lang="fr-FR" b="1" u="sng" dirty="0"/>
              <a:t>Visualisation des prévisions du modèle :</a:t>
            </a:r>
          </a:p>
        </p:txBody>
      </p:sp>
      <p:pic>
        <p:nvPicPr>
          <p:cNvPr id="3" name="Image 2">
            <a:extLst>
              <a:ext uri="{FF2B5EF4-FFF2-40B4-BE49-F238E27FC236}">
                <a16:creationId xmlns:a16="http://schemas.microsoft.com/office/drawing/2014/main" id="{F45F75E6-A90F-EA56-8E02-8619FE808430}"/>
              </a:ext>
            </a:extLst>
          </p:cNvPr>
          <p:cNvPicPr>
            <a:picLocks noChangeAspect="1"/>
          </p:cNvPicPr>
          <p:nvPr/>
        </p:nvPicPr>
        <p:blipFill>
          <a:blip r:embed="rId2"/>
          <a:stretch>
            <a:fillRect/>
          </a:stretch>
        </p:blipFill>
        <p:spPr>
          <a:xfrm>
            <a:off x="476250" y="2545037"/>
            <a:ext cx="6615431" cy="3587422"/>
          </a:xfrm>
          <a:prstGeom prst="rect">
            <a:avLst/>
          </a:prstGeom>
        </p:spPr>
      </p:pic>
      <p:cxnSp>
        <p:nvCxnSpPr>
          <p:cNvPr id="6" name="Connecteur droit 5">
            <a:extLst>
              <a:ext uri="{FF2B5EF4-FFF2-40B4-BE49-F238E27FC236}">
                <a16:creationId xmlns:a16="http://schemas.microsoft.com/office/drawing/2014/main" id="{8680CEDD-8771-BF88-E2AA-D4EFAA63FB02}"/>
              </a:ext>
            </a:extLst>
          </p:cNvPr>
          <p:cNvCxnSpPr/>
          <p:nvPr/>
        </p:nvCxnSpPr>
        <p:spPr>
          <a:xfrm>
            <a:off x="3720835" y="4098650"/>
            <a:ext cx="955040" cy="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FFED8AE-5DE0-B6E7-A5A3-DD9CE4D4D4E9}"/>
              </a:ext>
            </a:extLst>
          </p:cNvPr>
          <p:cNvCxnSpPr>
            <a:cxnSpLocks/>
          </p:cNvCxnSpPr>
          <p:nvPr/>
        </p:nvCxnSpPr>
        <p:spPr>
          <a:xfrm flipV="1">
            <a:off x="4015474" y="3762339"/>
            <a:ext cx="0" cy="336311"/>
          </a:xfrm>
          <a:prstGeom prst="straightConnector1">
            <a:avLst/>
          </a:prstGeom>
          <a:ln w="254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B9A35077-3A92-7CAB-4019-42841D015663}"/>
              </a:ext>
            </a:extLst>
          </p:cNvPr>
          <p:cNvCxnSpPr/>
          <p:nvPr/>
        </p:nvCxnSpPr>
        <p:spPr>
          <a:xfrm>
            <a:off x="3842754" y="3762339"/>
            <a:ext cx="955040" cy="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14340BC0-E11D-E098-B094-7B7A75E0030F}"/>
              </a:ext>
            </a:extLst>
          </p:cNvPr>
          <p:cNvCxnSpPr>
            <a:cxnSpLocks/>
          </p:cNvCxnSpPr>
          <p:nvPr/>
        </p:nvCxnSpPr>
        <p:spPr>
          <a:xfrm>
            <a:off x="4564114" y="3366099"/>
            <a:ext cx="1524000" cy="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ECEDBDA-1CA5-93C8-FAD4-34ED98204B06}"/>
              </a:ext>
            </a:extLst>
          </p:cNvPr>
          <p:cNvCxnSpPr>
            <a:cxnSpLocks/>
          </p:cNvCxnSpPr>
          <p:nvPr/>
        </p:nvCxnSpPr>
        <p:spPr>
          <a:xfrm>
            <a:off x="5620754" y="2695539"/>
            <a:ext cx="971115" cy="0"/>
          </a:xfrm>
          <a:prstGeom prst="line">
            <a:avLst/>
          </a:prstGeom>
          <a:ln w="222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E6F4C4F5-6F04-F0F7-1E73-ABD4DBCF8930}"/>
              </a:ext>
            </a:extLst>
          </p:cNvPr>
          <p:cNvCxnSpPr>
            <a:cxnSpLocks/>
          </p:cNvCxnSpPr>
          <p:nvPr/>
        </p:nvCxnSpPr>
        <p:spPr>
          <a:xfrm flipV="1">
            <a:off x="4736834" y="3366099"/>
            <a:ext cx="0" cy="336311"/>
          </a:xfrm>
          <a:prstGeom prst="straightConnector1">
            <a:avLst/>
          </a:prstGeom>
          <a:ln w="254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0655A6CF-A75D-86B7-E649-4237E75D8E96}"/>
              </a:ext>
            </a:extLst>
          </p:cNvPr>
          <p:cNvCxnSpPr>
            <a:cxnSpLocks/>
          </p:cNvCxnSpPr>
          <p:nvPr/>
        </p:nvCxnSpPr>
        <p:spPr>
          <a:xfrm flipV="1">
            <a:off x="5722354" y="2695539"/>
            <a:ext cx="0" cy="670560"/>
          </a:xfrm>
          <a:prstGeom prst="straightConnector1">
            <a:avLst/>
          </a:prstGeom>
          <a:ln w="254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A1FC07DD-6FED-4904-98B2-AA56037F565B}"/>
              </a:ext>
            </a:extLst>
          </p:cNvPr>
          <p:cNvSpPr txBox="1"/>
          <p:nvPr/>
        </p:nvSpPr>
        <p:spPr>
          <a:xfrm>
            <a:off x="7246354" y="2596461"/>
            <a:ext cx="4861739" cy="2862322"/>
          </a:xfrm>
          <a:prstGeom prst="rect">
            <a:avLst/>
          </a:prstGeom>
          <a:noFill/>
        </p:spPr>
        <p:txBody>
          <a:bodyPr wrap="square" rtlCol="0">
            <a:spAutoFit/>
          </a:bodyPr>
          <a:lstStyle/>
          <a:p>
            <a:r>
              <a:rPr lang="fr-FR" sz="1200" b="1" u="sng" dirty="0"/>
              <a:t>Observations :</a:t>
            </a:r>
          </a:p>
          <a:p>
            <a:endParaRPr lang="fr-FR" sz="1200" b="1" u="sng" dirty="0"/>
          </a:p>
          <a:p>
            <a:r>
              <a:rPr lang="fr-FR" sz="1200" dirty="0"/>
              <a:t>Nous avons représenté graphiquement les prévisions effectuées par le modèle et nous les avons positionnées par rapport aux données initiales.</a:t>
            </a:r>
          </a:p>
          <a:p>
            <a:r>
              <a:rPr lang="fr-FR" sz="1200" dirty="0"/>
              <a:t>Nous pouvons visualiser que le modèle semble donner des prévisions cohérentes par rapport aux données initiales.</a:t>
            </a:r>
          </a:p>
          <a:p>
            <a:r>
              <a:rPr lang="fr-FR" sz="1200" dirty="0"/>
              <a:t>La saisonnalité reste bien présente ainsi que la dynamique de la courbe. Notamment le pic des observations sur les mois d’été.</a:t>
            </a:r>
          </a:p>
          <a:p>
            <a:r>
              <a:rPr lang="fr-FR" sz="1200" dirty="0"/>
              <a:t>D’une manière globale la prévision en hausse des observations prédites par le modèle est cohérente avec la progression des observations constatées jusqu’à présent.</a:t>
            </a:r>
          </a:p>
          <a:p>
            <a:endParaRPr lang="fr-FR" sz="1200" dirty="0"/>
          </a:p>
          <a:p>
            <a:r>
              <a:rPr lang="fr-FR" sz="1200" dirty="0"/>
              <a:t>Cependant, nous constatons également que la dynamique de progression à tendance à être surévalué par rapport à l’historique des observations constatées.</a:t>
            </a:r>
          </a:p>
        </p:txBody>
      </p:sp>
    </p:spTree>
    <p:extLst>
      <p:ext uri="{BB962C8B-B14F-4D97-AF65-F5344CB8AC3E}">
        <p14:creationId xmlns:p14="http://schemas.microsoft.com/office/powerpoint/2010/main" val="1341303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476250" y="652851"/>
            <a:ext cx="10340808" cy="1569660"/>
          </a:xfrm>
          <a:prstGeom prst="rect">
            <a:avLst/>
          </a:prstGeom>
          <a:noFill/>
        </p:spPr>
        <p:txBody>
          <a:bodyPr wrap="square" rtlCol="0">
            <a:spAutoFit/>
          </a:bodyPr>
          <a:lstStyle/>
          <a:p>
            <a:r>
              <a:rPr lang="fr-FR" sz="3200" dirty="0">
                <a:solidFill>
                  <a:schemeClr val="bg1"/>
                </a:solidFill>
              </a:rPr>
              <a:t>Segmentation d’une BDD via apprentissage non supervisé</a:t>
            </a:r>
          </a:p>
          <a:p>
            <a:r>
              <a:rPr lang="fr-FR" sz="3200" dirty="0">
                <a:solidFill>
                  <a:schemeClr val="bg1"/>
                </a:solidFill>
              </a:rPr>
              <a:t>Choix du modèle K-</a:t>
            </a:r>
            <a:r>
              <a:rPr lang="fr-FR" sz="3200" dirty="0" err="1">
                <a:solidFill>
                  <a:schemeClr val="bg1"/>
                </a:solidFill>
              </a:rPr>
              <a:t>Means</a:t>
            </a:r>
            <a:endParaRPr lang="fr-FR" sz="3200" dirty="0">
              <a:solidFill>
                <a:schemeClr val="bg1"/>
              </a:solidFill>
            </a:endParaRPr>
          </a:p>
          <a:p>
            <a:endParaRPr lang="fr-FR" sz="3200" dirty="0">
              <a:solidFill>
                <a:schemeClr val="bg1"/>
              </a:solidFill>
            </a:endParaRPr>
          </a:p>
        </p:txBody>
      </p:sp>
      <p:sp>
        <p:nvSpPr>
          <p:cNvPr id="4" name="ZoneTexte 3">
            <a:extLst>
              <a:ext uri="{FF2B5EF4-FFF2-40B4-BE49-F238E27FC236}">
                <a16:creationId xmlns:a16="http://schemas.microsoft.com/office/drawing/2014/main" id="{B8B38A6F-F0AA-4C83-A10E-FEEFED7418C9}"/>
              </a:ext>
            </a:extLst>
          </p:cNvPr>
          <p:cNvSpPr txBox="1"/>
          <p:nvPr/>
        </p:nvSpPr>
        <p:spPr>
          <a:xfrm>
            <a:off x="476250" y="3333808"/>
            <a:ext cx="7234735" cy="1384995"/>
          </a:xfrm>
          <a:prstGeom prst="rect">
            <a:avLst/>
          </a:prstGeom>
          <a:noFill/>
        </p:spPr>
        <p:txBody>
          <a:bodyPr wrap="square" rtlCol="0">
            <a:spAutoFit/>
          </a:bodyPr>
          <a:lstStyle/>
          <a:p>
            <a:r>
              <a:rPr lang="fr-FR" sz="1200" b="1" u="sng" dirty="0"/>
              <a:t>Pourquoi le choix d’un modèle K-MEANS ?</a:t>
            </a:r>
          </a:p>
          <a:p>
            <a:endParaRPr lang="fr-FR" sz="1200" b="1" u="sng" dirty="0"/>
          </a:p>
          <a:p>
            <a:r>
              <a:rPr lang="fr-FR" sz="1200" dirty="0"/>
              <a:t>K-</a:t>
            </a:r>
            <a:r>
              <a:rPr lang="fr-FR" sz="1200" dirty="0" err="1"/>
              <a:t>Means</a:t>
            </a:r>
            <a:r>
              <a:rPr lang="fr-FR" sz="1200" dirty="0"/>
              <a:t> est un algorithme de regroupement non supervisé largement utilisé en apprentissage automatique et en analyse de données. L'objectif principal de l'algorithme K-</a:t>
            </a:r>
            <a:r>
              <a:rPr lang="fr-FR" sz="1200" dirty="0" err="1"/>
              <a:t>Means</a:t>
            </a:r>
            <a:r>
              <a:rPr lang="fr-FR" sz="1200" dirty="0"/>
              <a:t> est de diviser un ensemble de données en k groupes distincts (clusters) de manière à minimiser la variance intra-cluster.</a:t>
            </a:r>
          </a:p>
          <a:p>
            <a:r>
              <a:rPr lang="fr-FR" sz="1200" dirty="0"/>
              <a:t>Nous avons choisi ce modèle pour sa simplicité conceptuel, sa facilité d’implémentation et également pour son interprétabilité plus aisé.</a:t>
            </a:r>
          </a:p>
        </p:txBody>
      </p:sp>
      <p:sp>
        <p:nvSpPr>
          <p:cNvPr id="6" name="ZoneTexte 5">
            <a:extLst>
              <a:ext uri="{FF2B5EF4-FFF2-40B4-BE49-F238E27FC236}">
                <a16:creationId xmlns:a16="http://schemas.microsoft.com/office/drawing/2014/main" id="{24292974-7D6F-4050-95F0-BA55337DFBC6}"/>
              </a:ext>
            </a:extLst>
          </p:cNvPr>
          <p:cNvSpPr txBox="1"/>
          <p:nvPr/>
        </p:nvSpPr>
        <p:spPr>
          <a:xfrm>
            <a:off x="476250" y="1900451"/>
            <a:ext cx="11239500" cy="1015663"/>
          </a:xfrm>
          <a:prstGeom prst="rect">
            <a:avLst/>
          </a:prstGeom>
          <a:noFill/>
        </p:spPr>
        <p:txBody>
          <a:bodyPr wrap="square" rtlCol="0">
            <a:spAutoFit/>
          </a:bodyPr>
          <a:lstStyle/>
          <a:p>
            <a:r>
              <a:rPr lang="fr-FR" sz="1200" b="1" u="sng" dirty="0"/>
              <a:t>Objectif :</a:t>
            </a:r>
          </a:p>
          <a:p>
            <a:r>
              <a:rPr lang="fr-FR" sz="1200" dirty="0"/>
              <a:t>Dans le genre "ALCES" présent sur le site </a:t>
            </a:r>
            <a:r>
              <a:rPr lang="fr-FR" sz="1200" dirty="0" err="1"/>
              <a:t>iNaturalist</a:t>
            </a:r>
            <a:r>
              <a:rPr lang="fr-FR" sz="1200" dirty="0"/>
              <a:t>, les Elans ne sont classés que par leur nom scientifique "ALCES", hors il existe trois catégories d'Elans : Les Elans de l'est, les Elans de l'Ouest et pour finir les Elan Yukon.</a:t>
            </a:r>
          </a:p>
          <a:p>
            <a:r>
              <a:rPr lang="fr-FR" sz="1200" dirty="0"/>
              <a:t>Dans les données présentent dans notre </a:t>
            </a:r>
            <a:r>
              <a:rPr lang="fr-FR" sz="1200" dirty="0" err="1"/>
              <a:t>dataset</a:t>
            </a:r>
            <a:r>
              <a:rPr lang="fr-FR" sz="1200" dirty="0"/>
              <a:t> nous n'avons pas de champs pour les différencier. Nous allons tenter de le faire par le biais de l'algorithme KMEANS en utilisant les coordonnées géographique.</a:t>
            </a:r>
          </a:p>
        </p:txBody>
      </p:sp>
      <p:pic>
        <p:nvPicPr>
          <p:cNvPr id="13" name="Image 12">
            <a:extLst>
              <a:ext uri="{FF2B5EF4-FFF2-40B4-BE49-F238E27FC236}">
                <a16:creationId xmlns:a16="http://schemas.microsoft.com/office/drawing/2014/main" id="{33620E77-FF49-4159-AAAD-F6374880616A}"/>
              </a:ext>
            </a:extLst>
          </p:cNvPr>
          <p:cNvPicPr>
            <a:picLocks noChangeAspect="1"/>
          </p:cNvPicPr>
          <p:nvPr/>
        </p:nvPicPr>
        <p:blipFill>
          <a:blip r:embed="rId2"/>
          <a:stretch>
            <a:fillRect/>
          </a:stretch>
        </p:blipFill>
        <p:spPr>
          <a:xfrm>
            <a:off x="600502" y="4851683"/>
            <a:ext cx="5759355" cy="1676230"/>
          </a:xfrm>
          <a:prstGeom prst="rect">
            <a:avLst/>
          </a:prstGeom>
        </p:spPr>
      </p:pic>
      <p:pic>
        <p:nvPicPr>
          <p:cNvPr id="2" name="Image 1">
            <a:extLst>
              <a:ext uri="{FF2B5EF4-FFF2-40B4-BE49-F238E27FC236}">
                <a16:creationId xmlns:a16="http://schemas.microsoft.com/office/drawing/2014/main" id="{254614C3-0586-F3ED-9F15-AAF1A730620A}"/>
              </a:ext>
            </a:extLst>
          </p:cNvPr>
          <p:cNvPicPr>
            <a:picLocks noChangeAspect="1"/>
          </p:cNvPicPr>
          <p:nvPr/>
        </p:nvPicPr>
        <p:blipFill>
          <a:blip r:embed="rId3"/>
          <a:stretch>
            <a:fillRect/>
          </a:stretch>
        </p:blipFill>
        <p:spPr>
          <a:xfrm>
            <a:off x="8290560" y="2820847"/>
            <a:ext cx="3425190" cy="3542994"/>
          </a:xfrm>
          <a:prstGeom prst="rect">
            <a:avLst/>
          </a:prstGeom>
        </p:spPr>
      </p:pic>
    </p:spTree>
    <p:extLst>
      <p:ext uri="{BB962C8B-B14F-4D97-AF65-F5344CB8AC3E}">
        <p14:creationId xmlns:p14="http://schemas.microsoft.com/office/powerpoint/2010/main" val="4065525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469900" y="694590"/>
            <a:ext cx="10340808" cy="584775"/>
          </a:xfrm>
          <a:prstGeom prst="rect">
            <a:avLst/>
          </a:prstGeom>
          <a:noFill/>
        </p:spPr>
        <p:txBody>
          <a:bodyPr wrap="square" rtlCol="0">
            <a:spAutoFit/>
          </a:bodyPr>
          <a:lstStyle/>
          <a:p>
            <a:r>
              <a:rPr lang="fr-FR" sz="3200" dirty="0">
                <a:solidFill>
                  <a:schemeClr val="bg1"/>
                </a:solidFill>
              </a:rPr>
              <a:t>Schéma de construction du Modèle K-</a:t>
            </a:r>
            <a:r>
              <a:rPr lang="fr-FR" sz="3200" dirty="0" err="1">
                <a:solidFill>
                  <a:schemeClr val="bg1"/>
                </a:solidFill>
              </a:rPr>
              <a:t>Means</a:t>
            </a:r>
            <a:endParaRPr lang="fr-FR" sz="3200" dirty="0">
              <a:solidFill>
                <a:schemeClr val="bg1"/>
              </a:solidFill>
            </a:endParaRPr>
          </a:p>
        </p:txBody>
      </p:sp>
      <p:sp>
        <p:nvSpPr>
          <p:cNvPr id="6" name="ZoneTexte 5">
            <a:extLst>
              <a:ext uri="{FF2B5EF4-FFF2-40B4-BE49-F238E27FC236}">
                <a16:creationId xmlns:a16="http://schemas.microsoft.com/office/drawing/2014/main" id="{8A218A91-5348-4D58-BE24-73CA34692286}"/>
              </a:ext>
            </a:extLst>
          </p:cNvPr>
          <p:cNvSpPr txBox="1"/>
          <p:nvPr/>
        </p:nvSpPr>
        <p:spPr>
          <a:xfrm>
            <a:off x="466271" y="2013581"/>
            <a:ext cx="11239500" cy="276999"/>
          </a:xfrm>
          <a:prstGeom prst="rect">
            <a:avLst/>
          </a:prstGeom>
          <a:noFill/>
        </p:spPr>
        <p:txBody>
          <a:bodyPr wrap="square" rtlCol="0">
            <a:spAutoFit/>
          </a:bodyPr>
          <a:lstStyle/>
          <a:p>
            <a:r>
              <a:rPr lang="fr-FR" sz="1200" b="1" u="sng" dirty="0"/>
              <a:t>Voici les différentes étapes montrant la construction et l’utilisation du modèle, </a:t>
            </a:r>
            <a:endParaRPr lang="fr-FR" sz="1200" dirty="0"/>
          </a:p>
        </p:txBody>
      </p:sp>
      <p:sp>
        <p:nvSpPr>
          <p:cNvPr id="7" name="Rectangle : coins arrondis 6">
            <a:extLst>
              <a:ext uri="{FF2B5EF4-FFF2-40B4-BE49-F238E27FC236}">
                <a16:creationId xmlns:a16="http://schemas.microsoft.com/office/drawing/2014/main" id="{24C881AE-1CC8-4CFE-BD23-BF8AF959944D}"/>
              </a:ext>
            </a:extLst>
          </p:cNvPr>
          <p:cNvSpPr/>
          <p:nvPr/>
        </p:nvSpPr>
        <p:spPr>
          <a:xfrm>
            <a:off x="2460975" y="2680043"/>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Prétraitement des données</a:t>
            </a:r>
          </a:p>
        </p:txBody>
      </p:sp>
      <p:sp>
        <p:nvSpPr>
          <p:cNvPr id="8" name="Flèche : droite 7">
            <a:extLst>
              <a:ext uri="{FF2B5EF4-FFF2-40B4-BE49-F238E27FC236}">
                <a16:creationId xmlns:a16="http://schemas.microsoft.com/office/drawing/2014/main" id="{546A891B-BB4B-44CD-BC88-852CFF6D6AC3}"/>
              </a:ext>
            </a:extLst>
          </p:cNvPr>
          <p:cNvSpPr/>
          <p:nvPr/>
        </p:nvSpPr>
        <p:spPr>
          <a:xfrm>
            <a:off x="3722085" y="2966993"/>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59" name="Rectangle : coins arrondis 58">
            <a:extLst>
              <a:ext uri="{FF2B5EF4-FFF2-40B4-BE49-F238E27FC236}">
                <a16:creationId xmlns:a16="http://schemas.microsoft.com/office/drawing/2014/main" id="{30BFC021-128E-414D-A456-B760DD32FBA2}"/>
              </a:ext>
            </a:extLst>
          </p:cNvPr>
          <p:cNvSpPr/>
          <p:nvPr/>
        </p:nvSpPr>
        <p:spPr>
          <a:xfrm>
            <a:off x="4217846" y="2697257"/>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Construction du modèle</a:t>
            </a:r>
          </a:p>
        </p:txBody>
      </p:sp>
      <p:sp>
        <p:nvSpPr>
          <p:cNvPr id="60" name="Flèche : droite 59">
            <a:extLst>
              <a:ext uri="{FF2B5EF4-FFF2-40B4-BE49-F238E27FC236}">
                <a16:creationId xmlns:a16="http://schemas.microsoft.com/office/drawing/2014/main" id="{46EFAAA6-60AB-433E-B97B-E9E56D7E563C}"/>
              </a:ext>
            </a:extLst>
          </p:cNvPr>
          <p:cNvSpPr/>
          <p:nvPr/>
        </p:nvSpPr>
        <p:spPr>
          <a:xfrm>
            <a:off x="5478956" y="2984207"/>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1" name="Rectangle : coins arrondis 60">
            <a:extLst>
              <a:ext uri="{FF2B5EF4-FFF2-40B4-BE49-F238E27FC236}">
                <a16:creationId xmlns:a16="http://schemas.microsoft.com/office/drawing/2014/main" id="{86C2D00B-B24A-4765-B5A3-D9D7079689E2}"/>
              </a:ext>
            </a:extLst>
          </p:cNvPr>
          <p:cNvSpPr/>
          <p:nvPr/>
        </p:nvSpPr>
        <p:spPr>
          <a:xfrm>
            <a:off x="5962826" y="2697257"/>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Entrainement du modèle</a:t>
            </a:r>
          </a:p>
        </p:txBody>
      </p:sp>
      <p:sp>
        <p:nvSpPr>
          <p:cNvPr id="64" name="Flèche : droite 63">
            <a:extLst>
              <a:ext uri="{FF2B5EF4-FFF2-40B4-BE49-F238E27FC236}">
                <a16:creationId xmlns:a16="http://schemas.microsoft.com/office/drawing/2014/main" id="{EB58B0FA-B3C0-4179-AA76-BE0C9FDBB512}"/>
              </a:ext>
            </a:extLst>
          </p:cNvPr>
          <p:cNvSpPr/>
          <p:nvPr/>
        </p:nvSpPr>
        <p:spPr>
          <a:xfrm>
            <a:off x="7237904" y="296191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5" name="Rectangle : coins arrondis 64">
            <a:extLst>
              <a:ext uri="{FF2B5EF4-FFF2-40B4-BE49-F238E27FC236}">
                <a16:creationId xmlns:a16="http://schemas.microsoft.com/office/drawing/2014/main" id="{C78E48CF-52A0-4FDE-B8AE-3D62BB2C7E04}"/>
              </a:ext>
            </a:extLst>
          </p:cNvPr>
          <p:cNvSpPr/>
          <p:nvPr/>
        </p:nvSpPr>
        <p:spPr>
          <a:xfrm>
            <a:off x="7707806" y="267496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Evaluation du modèle</a:t>
            </a:r>
          </a:p>
        </p:txBody>
      </p:sp>
      <p:sp>
        <p:nvSpPr>
          <p:cNvPr id="69" name="ZoneTexte 68">
            <a:extLst>
              <a:ext uri="{FF2B5EF4-FFF2-40B4-BE49-F238E27FC236}">
                <a16:creationId xmlns:a16="http://schemas.microsoft.com/office/drawing/2014/main" id="{4B58C023-87FB-42D2-9D84-505F5E41CDEC}"/>
              </a:ext>
            </a:extLst>
          </p:cNvPr>
          <p:cNvSpPr txBox="1"/>
          <p:nvPr/>
        </p:nvSpPr>
        <p:spPr>
          <a:xfrm>
            <a:off x="469900" y="4042272"/>
            <a:ext cx="11239500" cy="276999"/>
          </a:xfrm>
          <a:prstGeom prst="rect">
            <a:avLst/>
          </a:prstGeom>
          <a:noFill/>
        </p:spPr>
        <p:txBody>
          <a:bodyPr wrap="square" rtlCol="0">
            <a:spAutoFit/>
          </a:bodyPr>
          <a:lstStyle/>
          <a:p>
            <a:r>
              <a:rPr lang="fr-FR" sz="1200" b="1" u="sng" dirty="0"/>
              <a:t>Pipeline et premier traitement des données via KNIME</a:t>
            </a:r>
            <a:endParaRPr lang="fr-FR" sz="1200" dirty="0"/>
          </a:p>
        </p:txBody>
      </p:sp>
      <p:pic>
        <p:nvPicPr>
          <p:cNvPr id="19" name="Image 18">
            <a:extLst>
              <a:ext uri="{FF2B5EF4-FFF2-40B4-BE49-F238E27FC236}">
                <a16:creationId xmlns:a16="http://schemas.microsoft.com/office/drawing/2014/main" id="{45981AD6-A56A-4369-91ED-636C989F3CA3}"/>
              </a:ext>
            </a:extLst>
          </p:cNvPr>
          <p:cNvPicPr>
            <a:picLocks noChangeAspect="1"/>
          </p:cNvPicPr>
          <p:nvPr/>
        </p:nvPicPr>
        <p:blipFill>
          <a:blip r:embed="rId2"/>
          <a:stretch>
            <a:fillRect/>
          </a:stretch>
        </p:blipFill>
        <p:spPr>
          <a:xfrm>
            <a:off x="507695" y="4434304"/>
            <a:ext cx="10188067" cy="2049999"/>
          </a:xfrm>
          <a:prstGeom prst="rect">
            <a:avLst/>
          </a:prstGeom>
        </p:spPr>
      </p:pic>
    </p:spTree>
    <p:extLst>
      <p:ext uri="{BB962C8B-B14F-4D97-AF65-F5344CB8AC3E}">
        <p14:creationId xmlns:p14="http://schemas.microsoft.com/office/powerpoint/2010/main" val="3502708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Prétraitement, transformation et visualisation des données</a:t>
            </a:r>
          </a:p>
        </p:txBody>
      </p:sp>
      <p:sp>
        <p:nvSpPr>
          <p:cNvPr id="6" name="ZoneTexte 5">
            <a:extLst>
              <a:ext uri="{FF2B5EF4-FFF2-40B4-BE49-F238E27FC236}">
                <a16:creationId xmlns:a16="http://schemas.microsoft.com/office/drawing/2014/main" id="{1FDF304E-8330-4CE4-A3C0-2CC30E2A7B11}"/>
              </a:ext>
            </a:extLst>
          </p:cNvPr>
          <p:cNvSpPr txBox="1"/>
          <p:nvPr/>
        </p:nvSpPr>
        <p:spPr>
          <a:xfrm>
            <a:off x="476250" y="1847289"/>
            <a:ext cx="11239500" cy="646331"/>
          </a:xfrm>
          <a:prstGeom prst="rect">
            <a:avLst/>
          </a:prstGeom>
          <a:noFill/>
        </p:spPr>
        <p:txBody>
          <a:bodyPr wrap="square" rtlCol="0">
            <a:spAutoFit/>
          </a:bodyPr>
          <a:lstStyle/>
          <a:p>
            <a:r>
              <a:rPr lang="fr-FR" sz="1200" b="1" u="sng" dirty="0"/>
              <a:t>Prétraitement</a:t>
            </a:r>
          </a:p>
          <a:p>
            <a:r>
              <a:rPr lang="fr-FR" sz="1200" dirty="0"/>
              <a:t>Afin de pouvoir utiliser les données nous devons les traiter, en gérant les valeurs nulles ou peu significatives et dans un second temps nous supprimerons les données qui ne nous sont pas utiles dans notre analyse et notre segmentation.</a:t>
            </a:r>
          </a:p>
        </p:txBody>
      </p:sp>
      <p:sp>
        <p:nvSpPr>
          <p:cNvPr id="9" name="ZoneTexte 8">
            <a:extLst>
              <a:ext uri="{FF2B5EF4-FFF2-40B4-BE49-F238E27FC236}">
                <a16:creationId xmlns:a16="http://schemas.microsoft.com/office/drawing/2014/main" id="{3D0E3C5B-C7EB-4CAC-9778-7BB454F3E2B6}"/>
              </a:ext>
            </a:extLst>
          </p:cNvPr>
          <p:cNvSpPr txBox="1"/>
          <p:nvPr/>
        </p:nvSpPr>
        <p:spPr>
          <a:xfrm>
            <a:off x="476250" y="3895317"/>
            <a:ext cx="11239500" cy="276999"/>
          </a:xfrm>
          <a:prstGeom prst="rect">
            <a:avLst/>
          </a:prstGeom>
          <a:noFill/>
        </p:spPr>
        <p:txBody>
          <a:bodyPr wrap="square" rtlCol="0">
            <a:spAutoFit/>
          </a:bodyPr>
          <a:lstStyle/>
          <a:p>
            <a:r>
              <a:rPr lang="fr-FR" sz="1200" dirty="0"/>
              <a:t>Voici la visualisation des données sur une carte :</a:t>
            </a:r>
          </a:p>
        </p:txBody>
      </p:sp>
      <p:pic>
        <p:nvPicPr>
          <p:cNvPr id="5" name="Image 4">
            <a:extLst>
              <a:ext uri="{FF2B5EF4-FFF2-40B4-BE49-F238E27FC236}">
                <a16:creationId xmlns:a16="http://schemas.microsoft.com/office/drawing/2014/main" id="{DD156513-56D8-2497-7D09-C44F7398FC27}"/>
              </a:ext>
            </a:extLst>
          </p:cNvPr>
          <p:cNvPicPr>
            <a:picLocks noChangeAspect="1"/>
          </p:cNvPicPr>
          <p:nvPr/>
        </p:nvPicPr>
        <p:blipFill>
          <a:blip r:embed="rId2"/>
          <a:stretch>
            <a:fillRect/>
          </a:stretch>
        </p:blipFill>
        <p:spPr>
          <a:xfrm>
            <a:off x="3115733" y="4172316"/>
            <a:ext cx="5122801" cy="2568677"/>
          </a:xfrm>
          <a:prstGeom prst="rect">
            <a:avLst/>
          </a:prstGeom>
        </p:spPr>
      </p:pic>
      <p:pic>
        <p:nvPicPr>
          <p:cNvPr id="12" name="Image 11">
            <a:extLst>
              <a:ext uri="{FF2B5EF4-FFF2-40B4-BE49-F238E27FC236}">
                <a16:creationId xmlns:a16="http://schemas.microsoft.com/office/drawing/2014/main" id="{70308D13-5280-9799-C732-B73A38C947EB}"/>
              </a:ext>
            </a:extLst>
          </p:cNvPr>
          <p:cNvPicPr>
            <a:picLocks noChangeAspect="1"/>
          </p:cNvPicPr>
          <p:nvPr/>
        </p:nvPicPr>
        <p:blipFill>
          <a:blip r:embed="rId3"/>
          <a:stretch>
            <a:fillRect/>
          </a:stretch>
        </p:blipFill>
        <p:spPr>
          <a:xfrm>
            <a:off x="581192" y="2608775"/>
            <a:ext cx="3829584" cy="1209844"/>
          </a:xfrm>
          <a:prstGeom prst="rect">
            <a:avLst/>
          </a:prstGeom>
        </p:spPr>
      </p:pic>
      <p:pic>
        <p:nvPicPr>
          <p:cNvPr id="14" name="Image 13">
            <a:extLst>
              <a:ext uri="{FF2B5EF4-FFF2-40B4-BE49-F238E27FC236}">
                <a16:creationId xmlns:a16="http://schemas.microsoft.com/office/drawing/2014/main" id="{5DDA5C94-BBF2-7E13-9A92-CA1EFD5C823A}"/>
              </a:ext>
            </a:extLst>
          </p:cNvPr>
          <p:cNvPicPr>
            <a:picLocks noChangeAspect="1"/>
          </p:cNvPicPr>
          <p:nvPr/>
        </p:nvPicPr>
        <p:blipFill>
          <a:blip r:embed="rId4"/>
          <a:stretch>
            <a:fillRect/>
          </a:stretch>
        </p:blipFill>
        <p:spPr>
          <a:xfrm>
            <a:off x="4523265" y="2846104"/>
            <a:ext cx="7430537" cy="543001"/>
          </a:xfrm>
          <a:prstGeom prst="rect">
            <a:avLst/>
          </a:prstGeom>
        </p:spPr>
      </p:pic>
    </p:spTree>
    <p:extLst>
      <p:ext uri="{BB962C8B-B14F-4D97-AF65-F5344CB8AC3E}">
        <p14:creationId xmlns:p14="http://schemas.microsoft.com/office/powerpoint/2010/main" val="3643542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Construction et entrainement du modèle K-</a:t>
            </a:r>
            <a:r>
              <a:rPr lang="fr-FR" sz="3200" dirty="0" err="1">
                <a:solidFill>
                  <a:schemeClr val="bg1"/>
                </a:solidFill>
              </a:rPr>
              <a:t>Means</a:t>
            </a:r>
            <a:endParaRPr lang="fr-FR" sz="3200" dirty="0">
              <a:solidFill>
                <a:schemeClr val="bg1"/>
              </a:solidFill>
            </a:endParaRPr>
          </a:p>
        </p:txBody>
      </p:sp>
      <p:sp>
        <p:nvSpPr>
          <p:cNvPr id="4" name="ZoneTexte 3">
            <a:extLst>
              <a:ext uri="{FF2B5EF4-FFF2-40B4-BE49-F238E27FC236}">
                <a16:creationId xmlns:a16="http://schemas.microsoft.com/office/drawing/2014/main" id="{CCDCEDC8-4D40-4AFD-8325-882C6902ED2A}"/>
              </a:ext>
            </a:extLst>
          </p:cNvPr>
          <p:cNvSpPr txBox="1"/>
          <p:nvPr/>
        </p:nvSpPr>
        <p:spPr>
          <a:xfrm>
            <a:off x="476249" y="1847288"/>
            <a:ext cx="11239500" cy="1569660"/>
          </a:xfrm>
          <a:prstGeom prst="rect">
            <a:avLst/>
          </a:prstGeom>
          <a:noFill/>
        </p:spPr>
        <p:txBody>
          <a:bodyPr wrap="square" rtlCol="0">
            <a:spAutoFit/>
          </a:bodyPr>
          <a:lstStyle/>
          <a:p>
            <a:r>
              <a:rPr lang="fr-FR" sz="1200" b="1" u="sng" dirty="0"/>
              <a:t>Construction du modèle :</a:t>
            </a:r>
          </a:p>
          <a:p>
            <a:r>
              <a:rPr lang="fr-FR" sz="1200" dirty="0"/>
              <a:t>Voici les caractéristiques de notre modèle :</a:t>
            </a:r>
          </a:p>
          <a:p>
            <a:r>
              <a:rPr lang="fr-FR" sz="1200" dirty="0"/>
              <a:t>- Nous spécifions </a:t>
            </a:r>
            <a:r>
              <a:rPr lang="fr-FR" sz="1200" dirty="0" err="1"/>
              <a:t>n_cluster</a:t>
            </a:r>
            <a:r>
              <a:rPr lang="fr-FR" sz="1200" dirty="0"/>
              <a:t> =3, cela que nous aurons 3 clusters (groupes) que l'algorithme </a:t>
            </a:r>
            <a:r>
              <a:rPr lang="fr-FR" sz="1200" dirty="0" err="1"/>
              <a:t>KMeans</a:t>
            </a:r>
            <a:r>
              <a:rPr lang="fr-FR" sz="1200" dirty="0"/>
              <a:t> devra former.</a:t>
            </a:r>
          </a:p>
          <a:p>
            <a:r>
              <a:rPr lang="fr-FR" sz="1200" dirty="0"/>
              <a:t>- Nous spécifions un </a:t>
            </a:r>
            <a:r>
              <a:rPr lang="fr-FR" sz="1200" dirty="0" err="1"/>
              <a:t>random_state</a:t>
            </a:r>
            <a:r>
              <a:rPr lang="fr-FR" sz="1200" dirty="0"/>
              <a:t>, il s’agit d’une graine aléatoire (</a:t>
            </a:r>
            <a:r>
              <a:rPr lang="fr-FR" sz="1200" dirty="0" err="1"/>
              <a:t>seed</a:t>
            </a:r>
            <a:r>
              <a:rPr lang="fr-FR" sz="1200" dirty="0"/>
              <a:t>) pour garantir la reproductibilité des résultats. En fixant la graine aléatoire à une valeur particulière (dans ce cas, 42), les résultats seront les mêmes à chaque exécution du code, à condition que les autres paramètres restent inchangés.</a:t>
            </a:r>
          </a:p>
          <a:p>
            <a:r>
              <a:rPr lang="fr-FR" sz="1200" dirty="0"/>
              <a:t>- Nous spécifions le paramètre </a:t>
            </a:r>
            <a:r>
              <a:rPr lang="fr-FR" sz="1200" dirty="0" err="1"/>
              <a:t>n_init</a:t>
            </a:r>
            <a:r>
              <a:rPr lang="fr-FR" sz="1200" dirty="0"/>
              <a:t> à 200, il s'agit du nombre d'initialisations différentes que l'algorithme </a:t>
            </a:r>
            <a:r>
              <a:rPr lang="fr-FR" sz="1200" dirty="0" err="1"/>
              <a:t>KMeans</a:t>
            </a:r>
            <a:r>
              <a:rPr lang="fr-FR" sz="1200" dirty="0"/>
              <a:t> effectuera. L'algorithme </a:t>
            </a:r>
            <a:r>
              <a:rPr lang="fr-FR" sz="1200" dirty="0" err="1"/>
              <a:t>KMeans</a:t>
            </a:r>
            <a:r>
              <a:rPr lang="fr-FR" sz="1200" dirty="0"/>
              <a:t> commence par initialiser les positions des centroïdes de manière aléatoire et exécute l'optimisation pour minimiser la somme des carrés des distances entre les points et leur centroïde le plus proche. Cette étape est effectuée plusieurs fois avec différentes initialisations, et la meilleure solution (celle qui donne la somme des carrés des distances minimale) est finalement choisie.</a:t>
            </a:r>
          </a:p>
        </p:txBody>
      </p:sp>
      <p:sp>
        <p:nvSpPr>
          <p:cNvPr id="8" name="ZoneTexte 7">
            <a:extLst>
              <a:ext uri="{FF2B5EF4-FFF2-40B4-BE49-F238E27FC236}">
                <a16:creationId xmlns:a16="http://schemas.microsoft.com/office/drawing/2014/main" id="{F0EFF8C9-FF10-491A-949F-8568B792B1B6}"/>
              </a:ext>
            </a:extLst>
          </p:cNvPr>
          <p:cNvSpPr txBox="1"/>
          <p:nvPr/>
        </p:nvSpPr>
        <p:spPr>
          <a:xfrm>
            <a:off x="476249" y="3632555"/>
            <a:ext cx="11239500" cy="276999"/>
          </a:xfrm>
          <a:prstGeom prst="rect">
            <a:avLst/>
          </a:prstGeom>
          <a:noFill/>
        </p:spPr>
        <p:txBody>
          <a:bodyPr wrap="square" rtlCol="0">
            <a:spAutoFit/>
          </a:bodyPr>
          <a:lstStyle/>
          <a:p>
            <a:r>
              <a:rPr lang="fr-FR" sz="1200" dirty="0"/>
              <a:t>Voici le code utiliser pour la construction du modèle :</a:t>
            </a:r>
          </a:p>
        </p:txBody>
      </p:sp>
      <p:pic>
        <p:nvPicPr>
          <p:cNvPr id="3" name="Image 2">
            <a:extLst>
              <a:ext uri="{FF2B5EF4-FFF2-40B4-BE49-F238E27FC236}">
                <a16:creationId xmlns:a16="http://schemas.microsoft.com/office/drawing/2014/main" id="{A4571979-702D-A124-4B94-5A8FC72BEBB2}"/>
              </a:ext>
            </a:extLst>
          </p:cNvPr>
          <p:cNvPicPr>
            <a:picLocks noChangeAspect="1"/>
          </p:cNvPicPr>
          <p:nvPr/>
        </p:nvPicPr>
        <p:blipFill>
          <a:blip r:embed="rId2"/>
          <a:stretch>
            <a:fillRect/>
          </a:stretch>
        </p:blipFill>
        <p:spPr>
          <a:xfrm>
            <a:off x="581192" y="3958450"/>
            <a:ext cx="4429743" cy="333422"/>
          </a:xfrm>
          <a:prstGeom prst="rect">
            <a:avLst/>
          </a:prstGeom>
        </p:spPr>
      </p:pic>
      <p:pic>
        <p:nvPicPr>
          <p:cNvPr id="6" name="Image 5">
            <a:extLst>
              <a:ext uri="{FF2B5EF4-FFF2-40B4-BE49-F238E27FC236}">
                <a16:creationId xmlns:a16="http://schemas.microsoft.com/office/drawing/2014/main" id="{F200A768-CFB9-9EAE-DC7F-6408585C6180}"/>
              </a:ext>
            </a:extLst>
          </p:cNvPr>
          <p:cNvPicPr>
            <a:picLocks noChangeAspect="1"/>
          </p:cNvPicPr>
          <p:nvPr/>
        </p:nvPicPr>
        <p:blipFill>
          <a:blip r:embed="rId3"/>
          <a:stretch>
            <a:fillRect/>
          </a:stretch>
        </p:blipFill>
        <p:spPr>
          <a:xfrm>
            <a:off x="581192" y="5112175"/>
            <a:ext cx="3715268" cy="847843"/>
          </a:xfrm>
          <a:prstGeom prst="rect">
            <a:avLst/>
          </a:prstGeom>
        </p:spPr>
      </p:pic>
      <p:sp>
        <p:nvSpPr>
          <p:cNvPr id="7" name="ZoneTexte 6">
            <a:extLst>
              <a:ext uri="{FF2B5EF4-FFF2-40B4-BE49-F238E27FC236}">
                <a16:creationId xmlns:a16="http://schemas.microsoft.com/office/drawing/2014/main" id="{A4075A85-6503-AB97-C347-C8BE3B639271}"/>
              </a:ext>
            </a:extLst>
          </p:cNvPr>
          <p:cNvSpPr txBox="1"/>
          <p:nvPr/>
        </p:nvSpPr>
        <p:spPr>
          <a:xfrm>
            <a:off x="476249" y="4570093"/>
            <a:ext cx="11239500" cy="461665"/>
          </a:xfrm>
          <a:prstGeom prst="rect">
            <a:avLst/>
          </a:prstGeom>
          <a:noFill/>
        </p:spPr>
        <p:txBody>
          <a:bodyPr wrap="square" rtlCol="0">
            <a:spAutoFit/>
          </a:bodyPr>
          <a:lstStyle/>
          <a:p>
            <a:r>
              <a:rPr lang="fr-FR" sz="1200" b="1" u="sng" dirty="0"/>
              <a:t>Entrainement du modèle :</a:t>
            </a:r>
          </a:p>
          <a:p>
            <a:r>
              <a:rPr lang="fr-FR" sz="1200" dirty="0"/>
              <a:t>Nous lançons l’entrainement du modèle par la commande suivante :</a:t>
            </a:r>
          </a:p>
        </p:txBody>
      </p:sp>
    </p:spTree>
    <p:extLst>
      <p:ext uri="{BB962C8B-B14F-4D97-AF65-F5344CB8AC3E}">
        <p14:creationId xmlns:p14="http://schemas.microsoft.com/office/powerpoint/2010/main" val="1154259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Performance du modèle K-</a:t>
            </a:r>
            <a:r>
              <a:rPr lang="fr-FR" sz="3200" dirty="0" err="1">
                <a:solidFill>
                  <a:schemeClr val="bg1"/>
                </a:solidFill>
              </a:rPr>
              <a:t>Means</a:t>
            </a:r>
            <a:endParaRPr lang="fr-FR" sz="3200" dirty="0">
              <a:solidFill>
                <a:schemeClr val="bg1"/>
              </a:solidFill>
            </a:endParaRPr>
          </a:p>
        </p:txBody>
      </p:sp>
      <p:sp>
        <p:nvSpPr>
          <p:cNvPr id="5" name="ZoneTexte 4">
            <a:extLst>
              <a:ext uri="{FF2B5EF4-FFF2-40B4-BE49-F238E27FC236}">
                <a16:creationId xmlns:a16="http://schemas.microsoft.com/office/drawing/2014/main" id="{8BEBEE6C-6B1B-477B-8825-BB8F13C8CA87}"/>
              </a:ext>
            </a:extLst>
          </p:cNvPr>
          <p:cNvSpPr txBox="1"/>
          <p:nvPr/>
        </p:nvSpPr>
        <p:spPr>
          <a:xfrm>
            <a:off x="376005" y="1780520"/>
            <a:ext cx="11239500" cy="553998"/>
          </a:xfrm>
          <a:prstGeom prst="rect">
            <a:avLst/>
          </a:prstGeom>
          <a:noFill/>
        </p:spPr>
        <p:txBody>
          <a:bodyPr wrap="square" rtlCol="0">
            <a:spAutoFit/>
          </a:bodyPr>
          <a:lstStyle/>
          <a:p>
            <a:r>
              <a:rPr lang="fr-FR" sz="1200" b="1" u="sng" dirty="0"/>
              <a:t>Voici les performances de notre modèle :</a:t>
            </a:r>
          </a:p>
          <a:p>
            <a:endParaRPr lang="fr-FR" dirty="0"/>
          </a:p>
        </p:txBody>
      </p:sp>
      <p:sp>
        <p:nvSpPr>
          <p:cNvPr id="6" name="Flèche : droite 5">
            <a:extLst>
              <a:ext uri="{FF2B5EF4-FFF2-40B4-BE49-F238E27FC236}">
                <a16:creationId xmlns:a16="http://schemas.microsoft.com/office/drawing/2014/main" id="{CEB9A11A-CA40-47ED-89AB-F6AAD8F5A895}"/>
              </a:ext>
            </a:extLst>
          </p:cNvPr>
          <p:cNvSpPr/>
          <p:nvPr/>
        </p:nvSpPr>
        <p:spPr>
          <a:xfrm>
            <a:off x="4785530" y="2752308"/>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7" name="ZoneTexte 6">
            <a:extLst>
              <a:ext uri="{FF2B5EF4-FFF2-40B4-BE49-F238E27FC236}">
                <a16:creationId xmlns:a16="http://schemas.microsoft.com/office/drawing/2014/main" id="{39F1F216-45AB-4653-BC02-0F560984DA95}"/>
              </a:ext>
            </a:extLst>
          </p:cNvPr>
          <p:cNvSpPr txBox="1"/>
          <p:nvPr/>
        </p:nvSpPr>
        <p:spPr>
          <a:xfrm>
            <a:off x="5292213" y="4340439"/>
            <a:ext cx="6389191" cy="1384995"/>
          </a:xfrm>
          <a:prstGeom prst="rect">
            <a:avLst/>
          </a:prstGeom>
          <a:noFill/>
        </p:spPr>
        <p:txBody>
          <a:bodyPr wrap="square" rtlCol="0">
            <a:spAutoFit/>
          </a:bodyPr>
          <a:lstStyle/>
          <a:p>
            <a:r>
              <a:rPr lang="fr-FR" sz="1200" b="1" u="sng" dirty="0"/>
              <a:t>Inertie </a:t>
            </a:r>
            <a:r>
              <a:rPr lang="fr-FR" sz="1200" dirty="0"/>
              <a:t>: L'inertie représente la somme des carrés des distances entre chaque point de données et le centroïde de son cluster attribué. Elle mesure à quel point les points d'un cluster sont proches de leur centroïde respectif.</a:t>
            </a:r>
          </a:p>
          <a:p>
            <a:r>
              <a:rPr lang="fr-FR" sz="1200" dirty="0"/>
              <a:t>Ici, une inertie de 823952 signifie que les points du jeu de données sont relativement proches de leurs centres de clusters respectifs, ce qui suggère que K-</a:t>
            </a:r>
            <a:r>
              <a:rPr lang="fr-FR" sz="1200" dirty="0" err="1"/>
              <a:t>Means</a:t>
            </a:r>
            <a:r>
              <a:rPr lang="fr-FR" sz="1200" dirty="0"/>
              <a:t> a trouvé des clusters bien définis dans les données.</a:t>
            </a:r>
          </a:p>
          <a:p>
            <a:endParaRPr lang="fr-FR" sz="1200" dirty="0"/>
          </a:p>
        </p:txBody>
      </p:sp>
      <p:sp>
        <p:nvSpPr>
          <p:cNvPr id="9" name="Flèche : droite 8">
            <a:extLst>
              <a:ext uri="{FF2B5EF4-FFF2-40B4-BE49-F238E27FC236}">
                <a16:creationId xmlns:a16="http://schemas.microsoft.com/office/drawing/2014/main" id="{D637FA76-DBA6-47F5-ADD9-763C73FF883B}"/>
              </a:ext>
            </a:extLst>
          </p:cNvPr>
          <p:cNvSpPr/>
          <p:nvPr/>
        </p:nvSpPr>
        <p:spPr>
          <a:xfrm>
            <a:off x="4808343" y="4755938"/>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0" name="ZoneTexte 9">
            <a:extLst>
              <a:ext uri="{FF2B5EF4-FFF2-40B4-BE49-F238E27FC236}">
                <a16:creationId xmlns:a16="http://schemas.microsoft.com/office/drawing/2014/main" id="{D9EDCB5D-CAD6-4E1D-BE92-0676AA379D6A}"/>
              </a:ext>
            </a:extLst>
          </p:cNvPr>
          <p:cNvSpPr txBox="1"/>
          <p:nvPr/>
        </p:nvSpPr>
        <p:spPr>
          <a:xfrm>
            <a:off x="5292213" y="2334518"/>
            <a:ext cx="6781979" cy="1384995"/>
          </a:xfrm>
          <a:prstGeom prst="rect">
            <a:avLst/>
          </a:prstGeom>
          <a:noFill/>
        </p:spPr>
        <p:txBody>
          <a:bodyPr wrap="square" rtlCol="0">
            <a:spAutoFit/>
          </a:bodyPr>
          <a:lstStyle/>
          <a:p>
            <a:r>
              <a:rPr lang="fr-FR" sz="1200" b="1" u="sng" dirty="0"/>
              <a:t>Silhouette :</a:t>
            </a:r>
            <a:r>
              <a:rPr lang="fr-FR" sz="1200" dirty="0"/>
              <a:t> La silhouette mesure le niveau de similarité de chaque point d'un cluster par rapport autres aux points du même cluster (cohésion) par rapport aux points des autres clusters (séparation).</a:t>
            </a:r>
          </a:p>
          <a:p>
            <a:r>
              <a:rPr lang="fr-FR" sz="1200" dirty="0"/>
              <a:t>Ici, un score de silhouette de 0.727 est assez élevé, ce qui suggère une assez bonne séparation entre les clusters. Cela signifie que les points à l'intérieur d'un cluster sont similaires les uns aux autres et diffèrent des points des autres clusters.</a:t>
            </a:r>
          </a:p>
          <a:p>
            <a:r>
              <a:rPr lang="fr-FR" sz="1200" dirty="0"/>
              <a:t>Ce résultat est également satisfaisant, l'algorithme des KMEANS a bien identifié séparer 3 groupes distincts.</a:t>
            </a:r>
          </a:p>
        </p:txBody>
      </p:sp>
      <p:pic>
        <p:nvPicPr>
          <p:cNvPr id="3" name="Image 2">
            <a:extLst>
              <a:ext uri="{FF2B5EF4-FFF2-40B4-BE49-F238E27FC236}">
                <a16:creationId xmlns:a16="http://schemas.microsoft.com/office/drawing/2014/main" id="{DB07A1C7-BBF9-4347-84E5-34EE1A629D98}"/>
              </a:ext>
            </a:extLst>
          </p:cNvPr>
          <p:cNvPicPr>
            <a:picLocks noChangeAspect="1"/>
          </p:cNvPicPr>
          <p:nvPr/>
        </p:nvPicPr>
        <p:blipFill>
          <a:blip r:embed="rId2"/>
          <a:stretch>
            <a:fillRect/>
          </a:stretch>
        </p:blipFill>
        <p:spPr>
          <a:xfrm>
            <a:off x="552079" y="2520168"/>
            <a:ext cx="4210638" cy="866896"/>
          </a:xfrm>
          <a:prstGeom prst="rect">
            <a:avLst/>
          </a:prstGeom>
        </p:spPr>
      </p:pic>
      <p:pic>
        <p:nvPicPr>
          <p:cNvPr id="12" name="Image 11">
            <a:extLst>
              <a:ext uri="{FF2B5EF4-FFF2-40B4-BE49-F238E27FC236}">
                <a16:creationId xmlns:a16="http://schemas.microsoft.com/office/drawing/2014/main" id="{66D9FBB5-AC91-F543-1647-A12F52B2B7EB}"/>
              </a:ext>
            </a:extLst>
          </p:cNvPr>
          <p:cNvPicPr>
            <a:picLocks noChangeAspect="1"/>
          </p:cNvPicPr>
          <p:nvPr/>
        </p:nvPicPr>
        <p:blipFill>
          <a:blip r:embed="rId3"/>
          <a:stretch>
            <a:fillRect/>
          </a:stretch>
        </p:blipFill>
        <p:spPr>
          <a:xfrm>
            <a:off x="530487" y="4456227"/>
            <a:ext cx="2422441" cy="876422"/>
          </a:xfrm>
          <a:prstGeom prst="rect">
            <a:avLst/>
          </a:prstGeom>
        </p:spPr>
      </p:pic>
    </p:spTree>
    <p:extLst>
      <p:ext uri="{BB962C8B-B14F-4D97-AF65-F5344CB8AC3E}">
        <p14:creationId xmlns:p14="http://schemas.microsoft.com/office/powerpoint/2010/main" val="1629671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Objectifs &amp; contexte </a:t>
            </a:r>
          </a:p>
        </p:txBody>
      </p:sp>
      <p:sp>
        <p:nvSpPr>
          <p:cNvPr id="5" name="ZoneTexte 4">
            <a:extLst>
              <a:ext uri="{FF2B5EF4-FFF2-40B4-BE49-F238E27FC236}">
                <a16:creationId xmlns:a16="http://schemas.microsoft.com/office/drawing/2014/main" id="{ABA2CBDE-A43F-4847-8335-FEC38DFE8373}"/>
              </a:ext>
            </a:extLst>
          </p:cNvPr>
          <p:cNvSpPr txBox="1"/>
          <p:nvPr/>
        </p:nvSpPr>
        <p:spPr>
          <a:xfrm>
            <a:off x="469900" y="2070100"/>
            <a:ext cx="11239500" cy="1938992"/>
          </a:xfrm>
          <a:prstGeom prst="rect">
            <a:avLst/>
          </a:prstGeom>
          <a:noFill/>
        </p:spPr>
        <p:txBody>
          <a:bodyPr wrap="square" rtlCol="0">
            <a:spAutoFit/>
          </a:bodyPr>
          <a:lstStyle/>
          <a:p>
            <a:pPr marL="285750" indent="-285750">
              <a:buFont typeface="Arial" panose="020B0604020202020204" pitchFamily="34" charset="0"/>
              <a:buChar char="•"/>
            </a:pPr>
            <a:r>
              <a:rPr lang="fr-FR" sz="1400" dirty="0"/>
              <a:t>L’objectif est de </a:t>
            </a:r>
            <a:r>
              <a:rPr lang="fr-FR" sz="1400" dirty="0" err="1"/>
              <a:t>webscrapper</a:t>
            </a:r>
            <a:r>
              <a:rPr lang="fr-FR" sz="1400" dirty="0"/>
              <a:t> le site infoclimat.fr afin de recueillir les informations suivantes :</a:t>
            </a:r>
          </a:p>
          <a:p>
            <a:pPr marL="1200150" lvl="2" indent="-285750">
              <a:buFont typeface="Arial" panose="020B0604020202020204" pitchFamily="34" charset="0"/>
              <a:buChar char="•"/>
            </a:pPr>
            <a:r>
              <a:rPr lang="fr-FR" sz="1400" dirty="0"/>
              <a:t>Nom de la station,</a:t>
            </a:r>
          </a:p>
          <a:p>
            <a:pPr marL="1200150" lvl="2" indent="-285750">
              <a:buFont typeface="Arial" panose="020B0604020202020204" pitchFamily="34" charset="0"/>
              <a:buChar char="•"/>
            </a:pPr>
            <a:r>
              <a:rPr lang="fr-FR" sz="1400" dirty="0"/>
              <a:t>Emplacement, coordonnées de la station,</a:t>
            </a:r>
          </a:p>
          <a:p>
            <a:pPr marL="1200150" lvl="2" indent="-285750">
              <a:buFont typeface="Arial" panose="020B0604020202020204" pitchFamily="34" charset="0"/>
              <a:buChar char="•"/>
            </a:pPr>
            <a:r>
              <a:rPr lang="fr-FR" sz="1400" dirty="0"/>
              <a:t>Températures mesurées,</a:t>
            </a:r>
          </a:p>
          <a:p>
            <a:pPr marL="1200150" lvl="2" indent="-285750">
              <a:buFont typeface="Arial" panose="020B0604020202020204" pitchFamily="34" charset="0"/>
              <a:buChar char="•"/>
            </a:pPr>
            <a:r>
              <a:rPr lang="fr-FR" sz="1400" dirty="0"/>
              <a:t>Précipitations mesurées,</a:t>
            </a:r>
          </a:p>
          <a:p>
            <a:pPr marL="1200150" lvl="2" indent="-285750">
              <a:buFont typeface="Arial" panose="020B0604020202020204" pitchFamily="34" charset="0"/>
              <a:buChar char="•"/>
            </a:pPr>
            <a:r>
              <a:rPr lang="fr-FR" sz="1400" dirty="0"/>
              <a:t>Année et mois des observations.</a:t>
            </a:r>
          </a:p>
          <a:p>
            <a:pPr marL="1200150" lvl="2"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4" name="ZoneTexte 3">
            <a:extLst>
              <a:ext uri="{FF2B5EF4-FFF2-40B4-BE49-F238E27FC236}">
                <a16:creationId xmlns:a16="http://schemas.microsoft.com/office/drawing/2014/main" id="{A88448DA-CC77-4108-8350-3676EDCE90E3}"/>
              </a:ext>
            </a:extLst>
          </p:cNvPr>
          <p:cNvSpPr txBox="1"/>
          <p:nvPr/>
        </p:nvSpPr>
        <p:spPr>
          <a:xfrm>
            <a:off x="581192" y="4203700"/>
            <a:ext cx="11239500" cy="1723549"/>
          </a:xfrm>
          <a:prstGeom prst="rect">
            <a:avLst/>
          </a:prstGeom>
          <a:noFill/>
        </p:spPr>
        <p:txBody>
          <a:bodyPr wrap="square" rtlCol="0">
            <a:spAutoFit/>
          </a:bodyPr>
          <a:lstStyle/>
          <a:p>
            <a:pPr marL="285750" indent="-285750">
              <a:buFont typeface="Arial" panose="020B0604020202020204" pitchFamily="34" charset="0"/>
              <a:buChar char="•"/>
            </a:pPr>
            <a:r>
              <a:rPr lang="fr-FR" sz="1400" dirty="0"/>
              <a:t>Pour le travail de ce bloc, le choix s’est porté sur google </a:t>
            </a:r>
            <a:r>
              <a:rPr lang="fr-FR" sz="1400" dirty="0" err="1"/>
              <a:t>colab</a:t>
            </a:r>
            <a:r>
              <a:rPr lang="fr-FR" sz="1400" dirty="0"/>
              <a:t> pour les raisons suivantes :</a:t>
            </a:r>
          </a:p>
          <a:p>
            <a:pPr marL="1200150" lvl="2" indent="-285750">
              <a:buFont typeface="Arial" panose="020B0604020202020204" pitchFamily="34" charset="0"/>
              <a:buChar char="•"/>
            </a:pPr>
            <a:r>
              <a:rPr lang="fr-FR" sz="1400" dirty="0"/>
              <a:t>Séparation du processus en plusieurs cellules,</a:t>
            </a:r>
          </a:p>
          <a:p>
            <a:pPr marL="1200150" lvl="2" indent="-285750">
              <a:buFont typeface="Arial" panose="020B0604020202020204" pitchFamily="34" charset="0"/>
              <a:buChar char="•"/>
            </a:pPr>
            <a:r>
              <a:rPr lang="fr-FR" sz="1400" dirty="0"/>
              <a:t>Visualisation des résultats issus du code,</a:t>
            </a:r>
          </a:p>
          <a:p>
            <a:pPr marL="1200150" lvl="2" indent="-285750">
              <a:buFont typeface="Arial" panose="020B0604020202020204" pitchFamily="34" charset="0"/>
              <a:buChar char="•"/>
            </a:pPr>
            <a:r>
              <a:rPr lang="fr-FR" sz="1400" dirty="0"/>
              <a:t>Travail de débogage facilité via la décomposition en cellule,</a:t>
            </a:r>
          </a:p>
          <a:p>
            <a:pPr marL="1200150" lvl="2" indent="-285750">
              <a:buFont typeface="Arial" panose="020B0604020202020204" pitchFamily="34" charset="0"/>
              <a:buChar char="•"/>
            </a:pPr>
            <a:r>
              <a:rPr lang="fr-FR" sz="1400" dirty="0"/>
              <a:t>Présentation du travail plus agréable et confortable.</a:t>
            </a:r>
          </a:p>
          <a:p>
            <a:pPr lvl="2"/>
            <a:endParaRPr lang="fr-FR" dirty="0"/>
          </a:p>
          <a:p>
            <a:pPr marL="285750" indent="-285750">
              <a:buFont typeface="Arial" panose="020B0604020202020204" pitchFamily="34" charset="0"/>
              <a:buChar char="•"/>
            </a:pPr>
            <a:endParaRPr lang="fr-FR" dirty="0"/>
          </a:p>
        </p:txBody>
      </p:sp>
      <p:pic>
        <p:nvPicPr>
          <p:cNvPr id="2" name="Image 1">
            <a:extLst>
              <a:ext uri="{FF2B5EF4-FFF2-40B4-BE49-F238E27FC236}">
                <a16:creationId xmlns:a16="http://schemas.microsoft.com/office/drawing/2014/main" id="{793C3D6D-D214-4664-88DC-5A7AF3318E59}"/>
              </a:ext>
            </a:extLst>
          </p:cNvPr>
          <p:cNvPicPr>
            <a:picLocks noChangeAspect="1"/>
          </p:cNvPicPr>
          <p:nvPr/>
        </p:nvPicPr>
        <p:blipFill>
          <a:blip r:embed="rId2"/>
          <a:stretch>
            <a:fillRect/>
          </a:stretch>
        </p:blipFill>
        <p:spPr>
          <a:xfrm>
            <a:off x="8499475" y="4255043"/>
            <a:ext cx="3209925" cy="1704975"/>
          </a:xfrm>
          <a:prstGeom prst="rect">
            <a:avLst/>
          </a:prstGeom>
        </p:spPr>
      </p:pic>
      <p:pic>
        <p:nvPicPr>
          <p:cNvPr id="3" name="Image 2">
            <a:extLst>
              <a:ext uri="{FF2B5EF4-FFF2-40B4-BE49-F238E27FC236}">
                <a16:creationId xmlns:a16="http://schemas.microsoft.com/office/drawing/2014/main" id="{2B122C27-1CF8-4575-98EE-7BB772A2EA4C}"/>
              </a:ext>
            </a:extLst>
          </p:cNvPr>
          <p:cNvPicPr>
            <a:picLocks noChangeAspect="1"/>
          </p:cNvPicPr>
          <p:nvPr/>
        </p:nvPicPr>
        <p:blipFill>
          <a:blip r:embed="rId3"/>
          <a:stretch>
            <a:fillRect/>
          </a:stretch>
        </p:blipFill>
        <p:spPr>
          <a:xfrm>
            <a:off x="8499475" y="2172821"/>
            <a:ext cx="2181225" cy="1733550"/>
          </a:xfrm>
          <a:prstGeom prst="rect">
            <a:avLst/>
          </a:prstGeom>
        </p:spPr>
      </p:pic>
    </p:spTree>
    <p:extLst>
      <p:ext uri="{BB962C8B-B14F-4D97-AF65-F5344CB8AC3E}">
        <p14:creationId xmlns:p14="http://schemas.microsoft.com/office/powerpoint/2010/main" val="796477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Performance du modèle K-</a:t>
            </a:r>
            <a:r>
              <a:rPr lang="fr-FR" sz="3200" dirty="0" err="1">
                <a:solidFill>
                  <a:schemeClr val="bg1"/>
                </a:solidFill>
              </a:rPr>
              <a:t>Means</a:t>
            </a:r>
            <a:endParaRPr lang="fr-FR" sz="3200" dirty="0">
              <a:solidFill>
                <a:schemeClr val="bg1"/>
              </a:solidFill>
            </a:endParaRPr>
          </a:p>
        </p:txBody>
      </p:sp>
      <p:pic>
        <p:nvPicPr>
          <p:cNvPr id="2" name="Image 1">
            <a:extLst>
              <a:ext uri="{FF2B5EF4-FFF2-40B4-BE49-F238E27FC236}">
                <a16:creationId xmlns:a16="http://schemas.microsoft.com/office/drawing/2014/main" id="{070609E4-A4D2-3779-E6E0-6DD394494A4B}"/>
              </a:ext>
            </a:extLst>
          </p:cNvPr>
          <p:cNvPicPr>
            <a:picLocks noChangeAspect="1"/>
          </p:cNvPicPr>
          <p:nvPr/>
        </p:nvPicPr>
        <p:blipFill>
          <a:blip r:embed="rId2"/>
          <a:stretch>
            <a:fillRect/>
          </a:stretch>
        </p:blipFill>
        <p:spPr>
          <a:xfrm>
            <a:off x="1003379" y="2635260"/>
            <a:ext cx="3100042" cy="2403343"/>
          </a:xfrm>
          <a:prstGeom prst="rect">
            <a:avLst/>
          </a:prstGeom>
        </p:spPr>
      </p:pic>
      <p:pic>
        <p:nvPicPr>
          <p:cNvPr id="3" name="Image 2">
            <a:extLst>
              <a:ext uri="{FF2B5EF4-FFF2-40B4-BE49-F238E27FC236}">
                <a16:creationId xmlns:a16="http://schemas.microsoft.com/office/drawing/2014/main" id="{45E543E2-FB7F-97E8-1685-D727F7A366A5}"/>
              </a:ext>
            </a:extLst>
          </p:cNvPr>
          <p:cNvPicPr>
            <a:picLocks noChangeAspect="1"/>
          </p:cNvPicPr>
          <p:nvPr/>
        </p:nvPicPr>
        <p:blipFill rotWithShape="1">
          <a:blip r:embed="rId3"/>
          <a:srcRect r="42537"/>
          <a:stretch/>
        </p:blipFill>
        <p:spPr>
          <a:xfrm>
            <a:off x="5839948" y="2635260"/>
            <a:ext cx="3718120" cy="2237074"/>
          </a:xfrm>
          <a:prstGeom prst="rect">
            <a:avLst/>
          </a:prstGeom>
        </p:spPr>
      </p:pic>
      <p:sp>
        <p:nvSpPr>
          <p:cNvPr id="4" name="ZoneTexte 3">
            <a:extLst>
              <a:ext uri="{FF2B5EF4-FFF2-40B4-BE49-F238E27FC236}">
                <a16:creationId xmlns:a16="http://schemas.microsoft.com/office/drawing/2014/main" id="{F6561785-E6AB-E90C-9B08-A049B38BF1EB}"/>
              </a:ext>
            </a:extLst>
          </p:cNvPr>
          <p:cNvSpPr txBox="1"/>
          <p:nvPr/>
        </p:nvSpPr>
        <p:spPr>
          <a:xfrm>
            <a:off x="476250" y="1867195"/>
            <a:ext cx="11239500" cy="276999"/>
          </a:xfrm>
          <a:prstGeom prst="rect">
            <a:avLst/>
          </a:prstGeom>
          <a:noFill/>
        </p:spPr>
        <p:txBody>
          <a:bodyPr wrap="square" rtlCol="0">
            <a:spAutoFit/>
          </a:bodyPr>
          <a:lstStyle/>
          <a:p>
            <a:r>
              <a:rPr lang="fr-FR" sz="1200" b="1" u="sng" dirty="0"/>
              <a:t>Visualisation des résultats:</a:t>
            </a:r>
          </a:p>
        </p:txBody>
      </p:sp>
      <p:sp>
        <p:nvSpPr>
          <p:cNvPr id="5" name="ZoneTexte 4">
            <a:extLst>
              <a:ext uri="{FF2B5EF4-FFF2-40B4-BE49-F238E27FC236}">
                <a16:creationId xmlns:a16="http://schemas.microsoft.com/office/drawing/2014/main" id="{15E57C69-E874-3AD1-A116-1B30CA0183A1}"/>
              </a:ext>
            </a:extLst>
          </p:cNvPr>
          <p:cNvSpPr txBox="1"/>
          <p:nvPr/>
        </p:nvSpPr>
        <p:spPr>
          <a:xfrm>
            <a:off x="1213166" y="2358262"/>
            <a:ext cx="3100042" cy="276999"/>
          </a:xfrm>
          <a:prstGeom prst="rect">
            <a:avLst/>
          </a:prstGeom>
          <a:noFill/>
        </p:spPr>
        <p:txBody>
          <a:bodyPr wrap="square" rtlCol="0">
            <a:spAutoFit/>
          </a:bodyPr>
          <a:lstStyle/>
          <a:p>
            <a:r>
              <a:rPr lang="fr-FR" sz="1200" b="1" u="sng" dirty="0"/>
              <a:t>Représentation des clusters obtenus:</a:t>
            </a:r>
          </a:p>
        </p:txBody>
      </p:sp>
      <p:sp>
        <p:nvSpPr>
          <p:cNvPr id="6" name="ZoneTexte 5">
            <a:extLst>
              <a:ext uri="{FF2B5EF4-FFF2-40B4-BE49-F238E27FC236}">
                <a16:creationId xmlns:a16="http://schemas.microsoft.com/office/drawing/2014/main" id="{7085E6CD-56EB-0605-B51E-486F8D195E06}"/>
              </a:ext>
            </a:extLst>
          </p:cNvPr>
          <p:cNvSpPr txBox="1"/>
          <p:nvPr/>
        </p:nvSpPr>
        <p:spPr>
          <a:xfrm>
            <a:off x="5839948" y="2358262"/>
            <a:ext cx="4368800" cy="276999"/>
          </a:xfrm>
          <a:prstGeom prst="rect">
            <a:avLst/>
          </a:prstGeom>
          <a:noFill/>
        </p:spPr>
        <p:txBody>
          <a:bodyPr wrap="square" rtlCol="0">
            <a:spAutoFit/>
          </a:bodyPr>
          <a:lstStyle/>
          <a:p>
            <a:r>
              <a:rPr lang="fr-FR" sz="1200" b="1" u="sng" dirty="0"/>
              <a:t>Représentation des clusters sur la carte obtenus:</a:t>
            </a:r>
          </a:p>
        </p:txBody>
      </p:sp>
      <p:sp>
        <p:nvSpPr>
          <p:cNvPr id="7" name="ZoneTexte 6">
            <a:extLst>
              <a:ext uri="{FF2B5EF4-FFF2-40B4-BE49-F238E27FC236}">
                <a16:creationId xmlns:a16="http://schemas.microsoft.com/office/drawing/2014/main" id="{D686E54E-5642-EE29-58B5-3731030C9CBD}"/>
              </a:ext>
            </a:extLst>
          </p:cNvPr>
          <p:cNvSpPr txBox="1"/>
          <p:nvPr/>
        </p:nvSpPr>
        <p:spPr>
          <a:xfrm>
            <a:off x="581192" y="5038603"/>
            <a:ext cx="11047216" cy="1015663"/>
          </a:xfrm>
          <a:prstGeom prst="rect">
            <a:avLst/>
          </a:prstGeom>
          <a:noFill/>
        </p:spPr>
        <p:txBody>
          <a:bodyPr wrap="square" rtlCol="0">
            <a:spAutoFit/>
          </a:bodyPr>
          <a:lstStyle/>
          <a:p>
            <a:r>
              <a:rPr lang="fr-FR" sz="1200" b="1" u="sng" dirty="0"/>
              <a:t>Remarque :</a:t>
            </a:r>
          </a:p>
          <a:p>
            <a:r>
              <a:rPr lang="fr-FR" sz="1200" dirty="0"/>
              <a:t>Nous pouvons observer que les trois clusters sont bien distincts et confortent visuellement ce qui apparaît dans le calcul de la silhouette. </a:t>
            </a:r>
          </a:p>
          <a:p>
            <a:r>
              <a:rPr lang="fr-FR" sz="1200" dirty="0"/>
              <a:t>Nous avons bien une similitude des points qui sont à l’intérieur d’un même cluster et qui sont aussi différents des points dans les autres clusters.</a:t>
            </a:r>
            <a:endParaRPr lang="fr-FR" sz="1200" b="1" u="sng" dirty="0"/>
          </a:p>
          <a:p>
            <a:r>
              <a:rPr lang="fr-FR" sz="1200" dirty="0"/>
              <a:t>La représentation des clusters sur la carte montre clairement la segmentation des observations en fonction de leur coordonnées géographique et détermine correctement les groupes.</a:t>
            </a:r>
          </a:p>
        </p:txBody>
      </p:sp>
      <p:pic>
        <p:nvPicPr>
          <p:cNvPr id="9" name="Image 8">
            <a:extLst>
              <a:ext uri="{FF2B5EF4-FFF2-40B4-BE49-F238E27FC236}">
                <a16:creationId xmlns:a16="http://schemas.microsoft.com/office/drawing/2014/main" id="{3522EB3D-7AC6-0F7F-62F2-38296E04F697}"/>
              </a:ext>
            </a:extLst>
          </p:cNvPr>
          <p:cNvPicPr>
            <a:picLocks noChangeAspect="1"/>
          </p:cNvPicPr>
          <p:nvPr/>
        </p:nvPicPr>
        <p:blipFill>
          <a:blip r:embed="rId4"/>
          <a:stretch>
            <a:fillRect/>
          </a:stretch>
        </p:blipFill>
        <p:spPr>
          <a:xfrm>
            <a:off x="5074956" y="2551955"/>
            <a:ext cx="676640" cy="763187"/>
          </a:xfrm>
          <a:prstGeom prst="rect">
            <a:avLst/>
          </a:prstGeom>
        </p:spPr>
      </p:pic>
      <p:pic>
        <p:nvPicPr>
          <p:cNvPr id="12" name="Image 11">
            <a:extLst>
              <a:ext uri="{FF2B5EF4-FFF2-40B4-BE49-F238E27FC236}">
                <a16:creationId xmlns:a16="http://schemas.microsoft.com/office/drawing/2014/main" id="{19230C8A-5EEF-B2B7-62C7-E2A28F587D1E}"/>
              </a:ext>
            </a:extLst>
          </p:cNvPr>
          <p:cNvPicPr>
            <a:picLocks noChangeAspect="1"/>
          </p:cNvPicPr>
          <p:nvPr/>
        </p:nvPicPr>
        <p:blipFill>
          <a:blip r:embed="rId5"/>
          <a:stretch>
            <a:fillRect/>
          </a:stretch>
        </p:blipFill>
        <p:spPr>
          <a:xfrm>
            <a:off x="6167129" y="3456659"/>
            <a:ext cx="702634" cy="760543"/>
          </a:xfrm>
          <a:prstGeom prst="rect">
            <a:avLst/>
          </a:prstGeom>
        </p:spPr>
      </p:pic>
      <p:pic>
        <p:nvPicPr>
          <p:cNvPr id="14" name="Image 13">
            <a:extLst>
              <a:ext uri="{FF2B5EF4-FFF2-40B4-BE49-F238E27FC236}">
                <a16:creationId xmlns:a16="http://schemas.microsoft.com/office/drawing/2014/main" id="{2C7A7CD7-0DA1-C3A4-8FD2-62CF03430A16}"/>
              </a:ext>
            </a:extLst>
          </p:cNvPr>
          <p:cNvPicPr>
            <a:picLocks noChangeAspect="1"/>
          </p:cNvPicPr>
          <p:nvPr/>
        </p:nvPicPr>
        <p:blipFill>
          <a:blip r:embed="rId6"/>
          <a:stretch>
            <a:fillRect/>
          </a:stretch>
        </p:blipFill>
        <p:spPr>
          <a:xfrm>
            <a:off x="8331075" y="3086006"/>
            <a:ext cx="550429" cy="726261"/>
          </a:xfrm>
          <a:prstGeom prst="rect">
            <a:avLst/>
          </a:prstGeom>
        </p:spPr>
      </p:pic>
      <p:cxnSp>
        <p:nvCxnSpPr>
          <p:cNvPr id="16" name="Connecteur droit avec flèche 15">
            <a:extLst>
              <a:ext uri="{FF2B5EF4-FFF2-40B4-BE49-F238E27FC236}">
                <a16:creationId xmlns:a16="http://schemas.microsoft.com/office/drawing/2014/main" id="{B08A3CD9-3C73-B610-0884-EC67EDF2A097}"/>
              </a:ext>
            </a:extLst>
          </p:cNvPr>
          <p:cNvCxnSpPr/>
          <p:nvPr/>
        </p:nvCxnSpPr>
        <p:spPr>
          <a:xfrm>
            <a:off x="5839948" y="2801530"/>
            <a:ext cx="327181" cy="9807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058C752D-448E-0EA9-8609-E473014B025F}"/>
              </a:ext>
            </a:extLst>
          </p:cNvPr>
          <p:cNvCxnSpPr>
            <a:cxnSpLocks/>
          </p:cNvCxnSpPr>
          <p:nvPr/>
        </p:nvCxnSpPr>
        <p:spPr>
          <a:xfrm flipV="1">
            <a:off x="6758330" y="3206218"/>
            <a:ext cx="273182" cy="17374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FEDB1913-A9F9-05B0-A8C0-E5E2D73BCB6B}"/>
              </a:ext>
            </a:extLst>
          </p:cNvPr>
          <p:cNvCxnSpPr>
            <a:cxnSpLocks/>
          </p:cNvCxnSpPr>
          <p:nvPr/>
        </p:nvCxnSpPr>
        <p:spPr>
          <a:xfrm flipH="1" flipV="1">
            <a:off x="7949894" y="3175857"/>
            <a:ext cx="381181" cy="139285"/>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798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Optimisation du modèle K-</a:t>
            </a:r>
            <a:r>
              <a:rPr lang="fr-FR" sz="3200" dirty="0" err="1">
                <a:solidFill>
                  <a:schemeClr val="bg1"/>
                </a:solidFill>
              </a:rPr>
              <a:t>Means</a:t>
            </a:r>
            <a:endParaRPr lang="fr-FR" sz="3200" dirty="0">
              <a:solidFill>
                <a:schemeClr val="bg1"/>
              </a:solidFill>
            </a:endParaRPr>
          </a:p>
        </p:txBody>
      </p:sp>
      <p:sp>
        <p:nvSpPr>
          <p:cNvPr id="4" name="ZoneTexte 3">
            <a:extLst>
              <a:ext uri="{FF2B5EF4-FFF2-40B4-BE49-F238E27FC236}">
                <a16:creationId xmlns:a16="http://schemas.microsoft.com/office/drawing/2014/main" id="{F6561785-E6AB-E90C-9B08-A049B38BF1EB}"/>
              </a:ext>
            </a:extLst>
          </p:cNvPr>
          <p:cNvSpPr txBox="1"/>
          <p:nvPr/>
        </p:nvSpPr>
        <p:spPr>
          <a:xfrm>
            <a:off x="476250" y="1867195"/>
            <a:ext cx="11239500" cy="276999"/>
          </a:xfrm>
          <a:prstGeom prst="rect">
            <a:avLst/>
          </a:prstGeom>
          <a:noFill/>
        </p:spPr>
        <p:txBody>
          <a:bodyPr wrap="square" rtlCol="0">
            <a:spAutoFit/>
          </a:bodyPr>
          <a:lstStyle/>
          <a:p>
            <a:r>
              <a:rPr lang="fr-FR" sz="1200" b="1" u="sng" dirty="0"/>
              <a:t>Vérification du choix du nombre de clusters par la méthode dite du « coude »</a:t>
            </a:r>
          </a:p>
        </p:txBody>
      </p:sp>
      <p:pic>
        <p:nvPicPr>
          <p:cNvPr id="6" name="Image 5">
            <a:extLst>
              <a:ext uri="{FF2B5EF4-FFF2-40B4-BE49-F238E27FC236}">
                <a16:creationId xmlns:a16="http://schemas.microsoft.com/office/drawing/2014/main" id="{D912C010-EE27-06AC-ADFA-DD1F09E70E9C}"/>
              </a:ext>
            </a:extLst>
          </p:cNvPr>
          <p:cNvPicPr>
            <a:picLocks noChangeAspect="1"/>
          </p:cNvPicPr>
          <p:nvPr/>
        </p:nvPicPr>
        <p:blipFill>
          <a:blip r:embed="rId2"/>
          <a:stretch>
            <a:fillRect/>
          </a:stretch>
        </p:blipFill>
        <p:spPr>
          <a:xfrm>
            <a:off x="581192" y="2316981"/>
            <a:ext cx="2668414" cy="2163579"/>
          </a:xfrm>
          <a:prstGeom prst="rect">
            <a:avLst/>
          </a:prstGeom>
        </p:spPr>
      </p:pic>
      <p:sp>
        <p:nvSpPr>
          <p:cNvPr id="8" name="ZoneTexte 7">
            <a:extLst>
              <a:ext uri="{FF2B5EF4-FFF2-40B4-BE49-F238E27FC236}">
                <a16:creationId xmlns:a16="http://schemas.microsoft.com/office/drawing/2014/main" id="{08DE9E21-5863-C1E1-4467-9563EF3B50CB}"/>
              </a:ext>
            </a:extLst>
          </p:cNvPr>
          <p:cNvSpPr txBox="1"/>
          <p:nvPr/>
        </p:nvSpPr>
        <p:spPr>
          <a:xfrm>
            <a:off x="3503137" y="2352236"/>
            <a:ext cx="8212613" cy="1200329"/>
          </a:xfrm>
          <a:prstGeom prst="rect">
            <a:avLst/>
          </a:prstGeom>
          <a:noFill/>
        </p:spPr>
        <p:txBody>
          <a:bodyPr wrap="square" rtlCol="0">
            <a:spAutoFit/>
          </a:bodyPr>
          <a:lstStyle/>
          <a:p>
            <a:r>
              <a:rPr lang="fr-FR" sz="1200" b="1" u="sng" dirty="0"/>
              <a:t>Méthode du coude (</a:t>
            </a:r>
            <a:r>
              <a:rPr lang="fr-FR" sz="1200" b="1" u="sng" dirty="0" err="1"/>
              <a:t>Elbow</a:t>
            </a:r>
            <a:r>
              <a:rPr lang="fr-FR" sz="1200" b="1" u="sng" dirty="0"/>
              <a:t> Method en anglais) : </a:t>
            </a:r>
            <a:r>
              <a:rPr lang="fr-FR" sz="1200" dirty="0"/>
              <a:t>Cette méthode est basée sur l'idée que l'ajout de clusters améliore la cohésion des groupes, mais seulement jusqu'à un certain point, au-delà duquel les gains deviennent marginaux. Nous pouvons voir que notre choix de définir 3 clusters à partir de la base de données est optimal car nous constatons que l’ajout de clusters supplémentaires n'améliore pas significativement la cohésion des groupes. </a:t>
            </a:r>
          </a:p>
          <a:p>
            <a:endParaRPr lang="fr-FR" sz="1200" dirty="0"/>
          </a:p>
          <a:p>
            <a:endParaRPr lang="fr-FR" sz="1200" dirty="0"/>
          </a:p>
        </p:txBody>
      </p:sp>
      <p:pic>
        <p:nvPicPr>
          <p:cNvPr id="10" name="Image 9">
            <a:extLst>
              <a:ext uri="{FF2B5EF4-FFF2-40B4-BE49-F238E27FC236}">
                <a16:creationId xmlns:a16="http://schemas.microsoft.com/office/drawing/2014/main" id="{D1B7D5C8-2DB2-686A-4F4A-CE8AA316D800}"/>
              </a:ext>
            </a:extLst>
          </p:cNvPr>
          <p:cNvPicPr>
            <a:picLocks noChangeAspect="1"/>
          </p:cNvPicPr>
          <p:nvPr/>
        </p:nvPicPr>
        <p:blipFill>
          <a:blip r:embed="rId3"/>
          <a:stretch>
            <a:fillRect/>
          </a:stretch>
        </p:blipFill>
        <p:spPr>
          <a:xfrm>
            <a:off x="314960" y="4883627"/>
            <a:ext cx="4887159" cy="1777569"/>
          </a:xfrm>
          <a:prstGeom prst="rect">
            <a:avLst/>
          </a:prstGeom>
        </p:spPr>
      </p:pic>
      <p:cxnSp>
        <p:nvCxnSpPr>
          <p:cNvPr id="12" name="Connecteur droit avec flèche 11">
            <a:extLst>
              <a:ext uri="{FF2B5EF4-FFF2-40B4-BE49-F238E27FC236}">
                <a16:creationId xmlns:a16="http://schemas.microsoft.com/office/drawing/2014/main" id="{99E6B6AB-9F58-390C-8C41-E1EE600397B2}"/>
              </a:ext>
            </a:extLst>
          </p:cNvPr>
          <p:cNvCxnSpPr>
            <a:cxnSpLocks/>
          </p:cNvCxnSpPr>
          <p:nvPr/>
        </p:nvCxnSpPr>
        <p:spPr>
          <a:xfrm flipH="1">
            <a:off x="1564649" y="3322320"/>
            <a:ext cx="955031" cy="6545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73B455E4-AE50-02B5-5263-CAA7771627D3}"/>
              </a:ext>
            </a:extLst>
          </p:cNvPr>
          <p:cNvSpPr txBox="1"/>
          <p:nvPr/>
        </p:nvSpPr>
        <p:spPr>
          <a:xfrm>
            <a:off x="2076631" y="2860068"/>
            <a:ext cx="1060148" cy="769441"/>
          </a:xfrm>
          <a:prstGeom prst="rect">
            <a:avLst/>
          </a:prstGeom>
          <a:noFill/>
        </p:spPr>
        <p:txBody>
          <a:bodyPr wrap="square" rtlCol="0">
            <a:spAutoFit/>
          </a:bodyPr>
          <a:lstStyle/>
          <a:p>
            <a:pPr algn="ctr"/>
            <a:r>
              <a:rPr lang="fr-FR" sz="1000" dirty="0"/>
              <a:t>Nombre optimal de clusters</a:t>
            </a:r>
          </a:p>
          <a:p>
            <a:pPr algn="ctr"/>
            <a:endParaRPr lang="fr-FR" sz="1200" dirty="0"/>
          </a:p>
          <a:p>
            <a:pPr algn="ctr"/>
            <a:endParaRPr lang="fr-FR" sz="1200" dirty="0"/>
          </a:p>
        </p:txBody>
      </p:sp>
      <p:sp>
        <p:nvSpPr>
          <p:cNvPr id="19" name="ZoneTexte 18">
            <a:extLst>
              <a:ext uri="{FF2B5EF4-FFF2-40B4-BE49-F238E27FC236}">
                <a16:creationId xmlns:a16="http://schemas.microsoft.com/office/drawing/2014/main" id="{4FEE2827-1BF6-8BFD-9D3C-09C05C363CD1}"/>
              </a:ext>
            </a:extLst>
          </p:cNvPr>
          <p:cNvSpPr txBox="1"/>
          <p:nvPr/>
        </p:nvSpPr>
        <p:spPr>
          <a:xfrm>
            <a:off x="314960" y="4523989"/>
            <a:ext cx="6096000" cy="276999"/>
          </a:xfrm>
          <a:prstGeom prst="rect">
            <a:avLst/>
          </a:prstGeom>
          <a:noFill/>
        </p:spPr>
        <p:txBody>
          <a:bodyPr wrap="square">
            <a:spAutoFit/>
          </a:bodyPr>
          <a:lstStyle/>
          <a:p>
            <a:r>
              <a:rPr lang="fr-FR" sz="1200" dirty="0"/>
              <a:t>Voici le code utilisé pour la construction de cette méthode :</a:t>
            </a:r>
          </a:p>
        </p:txBody>
      </p:sp>
    </p:spTree>
    <p:extLst>
      <p:ext uri="{BB962C8B-B14F-4D97-AF65-F5344CB8AC3E}">
        <p14:creationId xmlns:p14="http://schemas.microsoft.com/office/powerpoint/2010/main" val="1010841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469900" y="656682"/>
            <a:ext cx="11061700" cy="1077218"/>
          </a:xfrm>
          <a:prstGeom prst="rect">
            <a:avLst/>
          </a:prstGeom>
          <a:noFill/>
        </p:spPr>
        <p:txBody>
          <a:bodyPr wrap="square" rtlCol="0">
            <a:spAutoFit/>
          </a:bodyPr>
          <a:lstStyle/>
          <a:p>
            <a:r>
              <a:rPr lang="fr-FR" sz="3200" dirty="0">
                <a:solidFill>
                  <a:schemeClr val="bg1"/>
                </a:solidFill>
              </a:rPr>
              <a:t>Analyse prédictive via apprentissage automatique supervisé.</a:t>
            </a:r>
          </a:p>
          <a:p>
            <a:r>
              <a:rPr lang="fr-FR" sz="3200" dirty="0">
                <a:solidFill>
                  <a:schemeClr val="bg1"/>
                </a:solidFill>
              </a:rPr>
              <a:t>Choix du modèle KNN</a:t>
            </a:r>
          </a:p>
        </p:txBody>
      </p:sp>
      <p:sp>
        <p:nvSpPr>
          <p:cNvPr id="5" name="ZoneTexte 4">
            <a:extLst>
              <a:ext uri="{FF2B5EF4-FFF2-40B4-BE49-F238E27FC236}">
                <a16:creationId xmlns:a16="http://schemas.microsoft.com/office/drawing/2014/main" id="{ABA2CBDE-A43F-4847-8335-FEC38DFE8373}"/>
              </a:ext>
            </a:extLst>
          </p:cNvPr>
          <p:cNvSpPr txBox="1"/>
          <p:nvPr/>
        </p:nvSpPr>
        <p:spPr>
          <a:xfrm>
            <a:off x="476250" y="1847289"/>
            <a:ext cx="11239500" cy="1200329"/>
          </a:xfrm>
          <a:prstGeom prst="rect">
            <a:avLst/>
          </a:prstGeom>
          <a:noFill/>
        </p:spPr>
        <p:txBody>
          <a:bodyPr wrap="square" rtlCol="0">
            <a:spAutoFit/>
          </a:bodyPr>
          <a:lstStyle/>
          <a:p>
            <a:r>
              <a:rPr lang="fr-FR" sz="1200" b="1" u="sng" dirty="0"/>
              <a:t>Objectif :</a:t>
            </a:r>
          </a:p>
          <a:p>
            <a:r>
              <a:rPr lang="fr-FR" sz="1200" dirty="0"/>
              <a:t>Le but de cet algorithme est de pouvoir effectuer une détermination de taxon d'une observation en fonction des coordonnées géographique saisies par l'utilisateur ou lisible directement via les métadonnées de l'image uploadée.</a:t>
            </a:r>
          </a:p>
          <a:p>
            <a:r>
              <a:rPr lang="fr-FR" sz="1200" dirty="0"/>
              <a:t>Nous utilisons les données générées à partir de notre étude précédente sur la classification.</a:t>
            </a:r>
          </a:p>
          <a:p>
            <a:r>
              <a:rPr lang="fr-FR" sz="1200" dirty="0"/>
              <a:t>L’objectif sera donc de prédire la classification d’une observation d’Elan parmi les trois catégories d'Elans : Les Elans de l'est, les Elans de l'Ouest et pour finir les Elan Yukon.</a:t>
            </a:r>
          </a:p>
          <a:p>
            <a:endParaRPr lang="fr-FR" sz="1200" dirty="0"/>
          </a:p>
        </p:txBody>
      </p:sp>
      <p:sp>
        <p:nvSpPr>
          <p:cNvPr id="4" name="ZoneTexte 3">
            <a:extLst>
              <a:ext uri="{FF2B5EF4-FFF2-40B4-BE49-F238E27FC236}">
                <a16:creationId xmlns:a16="http://schemas.microsoft.com/office/drawing/2014/main" id="{7B296ABC-7E8E-4232-A5C1-2F6CB27B6273}"/>
              </a:ext>
            </a:extLst>
          </p:cNvPr>
          <p:cNvSpPr txBox="1"/>
          <p:nvPr/>
        </p:nvSpPr>
        <p:spPr>
          <a:xfrm>
            <a:off x="430971" y="3058663"/>
            <a:ext cx="7753350" cy="1384995"/>
          </a:xfrm>
          <a:prstGeom prst="rect">
            <a:avLst/>
          </a:prstGeom>
          <a:noFill/>
        </p:spPr>
        <p:txBody>
          <a:bodyPr wrap="square" rtlCol="0">
            <a:spAutoFit/>
          </a:bodyPr>
          <a:lstStyle/>
          <a:p>
            <a:r>
              <a:rPr lang="fr-FR" sz="1200" b="1" u="sng" dirty="0"/>
              <a:t>Pourquoi le choix d’un modèle KNN ?</a:t>
            </a:r>
          </a:p>
          <a:p>
            <a:r>
              <a:rPr lang="fr-FR" sz="1200" dirty="0"/>
              <a:t>Le modèle KNN, ou k-plus proches voisins (k-</a:t>
            </a:r>
            <a:r>
              <a:rPr lang="fr-FR" sz="1200" dirty="0" err="1"/>
              <a:t>nearest</a:t>
            </a:r>
            <a:r>
              <a:rPr lang="fr-FR" sz="1200" dirty="0"/>
              <a:t> </a:t>
            </a:r>
            <a:r>
              <a:rPr lang="fr-FR" sz="1200" dirty="0" err="1"/>
              <a:t>neighbors</a:t>
            </a:r>
            <a:r>
              <a:rPr lang="fr-FR" sz="1200" dirty="0"/>
              <a:t> en anglais), est un algorithme d'apprentissage supervisé utilisé pour la classification et la régression. L'idée fondamentale derrière KNN est de classer ou de prédire une nouvelle observation en se basant sur les observations voisines.</a:t>
            </a:r>
          </a:p>
          <a:p>
            <a:r>
              <a:rPr lang="fr-FR" sz="1200" dirty="0"/>
              <a:t>Nous avons choisi ce modèle pour sa simplicité conceptuel et sa facilité de compréhension.</a:t>
            </a:r>
          </a:p>
          <a:p>
            <a:r>
              <a:rPr lang="fr-FR" sz="1200" dirty="0"/>
              <a:t>De plus, le modèle KNN est plébiscité pour des bases de données de petite ou moyenne taille ce qui est notre cas.</a:t>
            </a:r>
          </a:p>
          <a:p>
            <a:endParaRPr lang="fr-FR" sz="1200" dirty="0"/>
          </a:p>
        </p:txBody>
      </p:sp>
      <p:pic>
        <p:nvPicPr>
          <p:cNvPr id="2" name="Image 1">
            <a:extLst>
              <a:ext uri="{FF2B5EF4-FFF2-40B4-BE49-F238E27FC236}">
                <a16:creationId xmlns:a16="http://schemas.microsoft.com/office/drawing/2014/main" id="{F40BF6E2-33F8-ED9C-672C-67E19A7B90D4}"/>
              </a:ext>
            </a:extLst>
          </p:cNvPr>
          <p:cNvPicPr>
            <a:picLocks noChangeAspect="1"/>
          </p:cNvPicPr>
          <p:nvPr/>
        </p:nvPicPr>
        <p:blipFill>
          <a:blip r:embed="rId2"/>
          <a:stretch>
            <a:fillRect/>
          </a:stretch>
        </p:blipFill>
        <p:spPr>
          <a:xfrm>
            <a:off x="8184321" y="2926080"/>
            <a:ext cx="3531429" cy="3436742"/>
          </a:xfrm>
          <a:prstGeom prst="rect">
            <a:avLst/>
          </a:prstGeom>
        </p:spPr>
      </p:pic>
    </p:spTree>
    <p:extLst>
      <p:ext uri="{BB962C8B-B14F-4D97-AF65-F5344CB8AC3E}">
        <p14:creationId xmlns:p14="http://schemas.microsoft.com/office/powerpoint/2010/main" val="968383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469900" y="694590"/>
            <a:ext cx="10340808" cy="584775"/>
          </a:xfrm>
          <a:prstGeom prst="rect">
            <a:avLst/>
          </a:prstGeom>
          <a:noFill/>
        </p:spPr>
        <p:txBody>
          <a:bodyPr wrap="square" rtlCol="0">
            <a:spAutoFit/>
          </a:bodyPr>
          <a:lstStyle/>
          <a:p>
            <a:r>
              <a:rPr lang="fr-FR" sz="3200" dirty="0">
                <a:solidFill>
                  <a:schemeClr val="bg1"/>
                </a:solidFill>
              </a:rPr>
              <a:t>Schéma de construction du Modèle KNN</a:t>
            </a:r>
          </a:p>
        </p:txBody>
      </p:sp>
      <p:sp>
        <p:nvSpPr>
          <p:cNvPr id="6" name="ZoneTexte 5">
            <a:extLst>
              <a:ext uri="{FF2B5EF4-FFF2-40B4-BE49-F238E27FC236}">
                <a16:creationId xmlns:a16="http://schemas.microsoft.com/office/drawing/2014/main" id="{8A218A91-5348-4D58-BE24-73CA34692286}"/>
              </a:ext>
            </a:extLst>
          </p:cNvPr>
          <p:cNvSpPr txBox="1"/>
          <p:nvPr/>
        </p:nvSpPr>
        <p:spPr>
          <a:xfrm>
            <a:off x="466271" y="2013581"/>
            <a:ext cx="11239500" cy="276999"/>
          </a:xfrm>
          <a:prstGeom prst="rect">
            <a:avLst/>
          </a:prstGeom>
          <a:noFill/>
        </p:spPr>
        <p:txBody>
          <a:bodyPr wrap="square" rtlCol="0">
            <a:spAutoFit/>
          </a:bodyPr>
          <a:lstStyle/>
          <a:p>
            <a:r>
              <a:rPr lang="fr-FR" sz="1200" b="1" u="sng" dirty="0"/>
              <a:t>Voici les différentes étapes montrant la construction et l’utilisation du modèle : </a:t>
            </a:r>
            <a:endParaRPr lang="fr-FR" sz="1200" dirty="0"/>
          </a:p>
        </p:txBody>
      </p:sp>
      <p:sp>
        <p:nvSpPr>
          <p:cNvPr id="7" name="Rectangle : coins arrondis 6">
            <a:extLst>
              <a:ext uri="{FF2B5EF4-FFF2-40B4-BE49-F238E27FC236}">
                <a16:creationId xmlns:a16="http://schemas.microsoft.com/office/drawing/2014/main" id="{24C881AE-1CC8-4CFE-BD23-BF8AF959944D}"/>
              </a:ext>
            </a:extLst>
          </p:cNvPr>
          <p:cNvSpPr/>
          <p:nvPr/>
        </p:nvSpPr>
        <p:spPr>
          <a:xfrm>
            <a:off x="223338" y="34290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Prétraitement des données</a:t>
            </a:r>
          </a:p>
        </p:txBody>
      </p:sp>
      <p:sp>
        <p:nvSpPr>
          <p:cNvPr id="8" name="Flèche : droite 7">
            <a:extLst>
              <a:ext uri="{FF2B5EF4-FFF2-40B4-BE49-F238E27FC236}">
                <a16:creationId xmlns:a16="http://schemas.microsoft.com/office/drawing/2014/main" id="{546A891B-BB4B-44CD-BC88-852CFF6D6AC3}"/>
              </a:ext>
            </a:extLst>
          </p:cNvPr>
          <p:cNvSpPr/>
          <p:nvPr/>
        </p:nvSpPr>
        <p:spPr>
          <a:xfrm>
            <a:off x="1484448" y="37159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57" name="Rectangle : coins arrondis 56">
            <a:extLst>
              <a:ext uri="{FF2B5EF4-FFF2-40B4-BE49-F238E27FC236}">
                <a16:creationId xmlns:a16="http://schemas.microsoft.com/office/drawing/2014/main" id="{72ABE3B5-0236-419F-87BE-6CFE14FC47B7}"/>
              </a:ext>
            </a:extLst>
          </p:cNvPr>
          <p:cNvSpPr/>
          <p:nvPr/>
        </p:nvSpPr>
        <p:spPr>
          <a:xfrm>
            <a:off x="1968318" y="34290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Préparation des données pour le modèle</a:t>
            </a:r>
          </a:p>
        </p:txBody>
      </p:sp>
      <p:sp>
        <p:nvSpPr>
          <p:cNvPr id="58" name="Flèche : droite 57">
            <a:extLst>
              <a:ext uri="{FF2B5EF4-FFF2-40B4-BE49-F238E27FC236}">
                <a16:creationId xmlns:a16="http://schemas.microsoft.com/office/drawing/2014/main" id="{CD2F1B51-64FE-4BDE-A8FD-BEFF1366937D}"/>
              </a:ext>
            </a:extLst>
          </p:cNvPr>
          <p:cNvSpPr/>
          <p:nvPr/>
        </p:nvSpPr>
        <p:spPr>
          <a:xfrm>
            <a:off x="3229428" y="37159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59" name="Rectangle : coins arrondis 58">
            <a:extLst>
              <a:ext uri="{FF2B5EF4-FFF2-40B4-BE49-F238E27FC236}">
                <a16:creationId xmlns:a16="http://schemas.microsoft.com/office/drawing/2014/main" id="{30BFC021-128E-414D-A456-B760DD32FBA2}"/>
              </a:ext>
            </a:extLst>
          </p:cNvPr>
          <p:cNvSpPr/>
          <p:nvPr/>
        </p:nvSpPr>
        <p:spPr>
          <a:xfrm>
            <a:off x="3713298" y="34290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Construction du modèle</a:t>
            </a:r>
          </a:p>
        </p:txBody>
      </p:sp>
      <p:sp>
        <p:nvSpPr>
          <p:cNvPr id="60" name="Flèche : droite 59">
            <a:extLst>
              <a:ext uri="{FF2B5EF4-FFF2-40B4-BE49-F238E27FC236}">
                <a16:creationId xmlns:a16="http://schemas.microsoft.com/office/drawing/2014/main" id="{46EFAAA6-60AB-433E-B97B-E9E56D7E563C}"/>
              </a:ext>
            </a:extLst>
          </p:cNvPr>
          <p:cNvSpPr/>
          <p:nvPr/>
        </p:nvSpPr>
        <p:spPr>
          <a:xfrm>
            <a:off x="4974408" y="37159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1" name="Rectangle : coins arrondis 60">
            <a:extLst>
              <a:ext uri="{FF2B5EF4-FFF2-40B4-BE49-F238E27FC236}">
                <a16:creationId xmlns:a16="http://schemas.microsoft.com/office/drawing/2014/main" id="{86C2D00B-B24A-4765-B5A3-D9D7079689E2}"/>
              </a:ext>
            </a:extLst>
          </p:cNvPr>
          <p:cNvSpPr/>
          <p:nvPr/>
        </p:nvSpPr>
        <p:spPr>
          <a:xfrm>
            <a:off x="5458278" y="34290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Entrainement du modèle</a:t>
            </a:r>
          </a:p>
        </p:txBody>
      </p:sp>
      <p:sp>
        <p:nvSpPr>
          <p:cNvPr id="62" name="Flèche : droite 61">
            <a:extLst>
              <a:ext uri="{FF2B5EF4-FFF2-40B4-BE49-F238E27FC236}">
                <a16:creationId xmlns:a16="http://schemas.microsoft.com/office/drawing/2014/main" id="{C19E490E-F7B9-401A-8D6B-0AE746AFF088}"/>
              </a:ext>
            </a:extLst>
          </p:cNvPr>
          <p:cNvSpPr/>
          <p:nvPr/>
        </p:nvSpPr>
        <p:spPr>
          <a:xfrm>
            <a:off x="6719388" y="37159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3" name="Rectangle : coins arrondis 62">
            <a:extLst>
              <a:ext uri="{FF2B5EF4-FFF2-40B4-BE49-F238E27FC236}">
                <a16:creationId xmlns:a16="http://schemas.microsoft.com/office/drawing/2014/main" id="{F15E8A86-44E1-4159-93E0-596A5E57A123}"/>
              </a:ext>
            </a:extLst>
          </p:cNvPr>
          <p:cNvSpPr/>
          <p:nvPr/>
        </p:nvSpPr>
        <p:spPr>
          <a:xfrm>
            <a:off x="7189290" y="34290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Prédictions du modèle</a:t>
            </a:r>
          </a:p>
        </p:txBody>
      </p:sp>
      <p:sp>
        <p:nvSpPr>
          <p:cNvPr id="64" name="Flèche : droite 63">
            <a:extLst>
              <a:ext uri="{FF2B5EF4-FFF2-40B4-BE49-F238E27FC236}">
                <a16:creationId xmlns:a16="http://schemas.microsoft.com/office/drawing/2014/main" id="{EB58B0FA-B3C0-4179-AA76-BE0C9FDBB512}"/>
              </a:ext>
            </a:extLst>
          </p:cNvPr>
          <p:cNvSpPr/>
          <p:nvPr/>
        </p:nvSpPr>
        <p:spPr>
          <a:xfrm>
            <a:off x="8450400" y="37159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5" name="Rectangle : coins arrondis 64">
            <a:extLst>
              <a:ext uri="{FF2B5EF4-FFF2-40B4-BE49-F238E27FC236}">
                <a16:creationId xmlns:a16="http://schemas.microsoft.com/office/drawing/2014/main" id="{C78E48CF-52A0-4FDE-B8AE-3D62BB2C7E04}"/>
              </a:ext>
            </a:extLst>
          </p:cNvPr>
          <p:cNvSpPr/>
          <p:nvPr/>
        </p:nvSpPr>
        <p:spPr>
          <a:xfrm>
            <a:off x="8920302" y="34290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Evaluation du modèle</a:t>
            </a:r>
          </a:p>
        </p:txBody>
      </p:sp>
      <p:sp>
        <p:nvSpPr>
          <p:cNvPr id="66" name="Flèche : droite 65">
            <a:extLst>
              <a:ext uri="{FF2B5EF4-FFF2-40B4-BE49-F238E27FC236}">
                <a16:creationId xmlns:a16="http://schemas.microsoft.com/office/drawing/2014/main" id="{0C2B940D-D642-4D2E-B38D-A9578FB725BA}"/>
              </a:ext>
            </a:extLst>
          </p:cNvPr>
          <p:cNvSpPr/>
          <p:nvPr/>
        </p:nvSpPr>
        <p:spPr>
          <a:xfrm>
            <a:off x="10181412" y="3715950"/>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7" name="Rectangle : coins arrondis 66">
            <a:extLst>
              <a:ext uri="{FF2B5EF4-FFF2-40B4-BE49-F238E27FC236}">
                <a16:creationId xmlns:a16="http://schemas.microsoft.com/office/drawing/2014/main" id="{97281368-78DF-4588-9028-CBAACC82F4ED}"/>
              </a:ext>
            </a:extLst>
          </p:cNvPr>
          <p:cNvSpPr/>
          <p:nvPr/>
        </p:nvSpPr>
        <p:spPr>
          <a:xfrm>
            <a:off x="10651314" y="3429000"/>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Utilisation du modèle pour faire les prévisions</a:t>
            </a:r>
          </a:p>
        </p:txBody>
      </p:sp>
    </p:spTree>
    <p:extLst>
      <p:ext uri="{BB962C8B-B14F-4D97-AF65-F5344CB8AC3E}">
        <p14:creationId xmlns:p14="http://schemas.microsoft.com/office/powerpoint/2010/main" val="689557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Prétraitement, transformation et visualisation des données</a:t>
            </a:r>
          </a:p>
        </p:txBody>
      </p:sp>
      <p:sp>
        <p:nvSpPr>
          <p:cNvPr id="6" name="ZoneTexte 5">
            <a:extLst>
              <a:ext uri="{FF2B5EF4-FFF2-40B4-BE49-F238E27FC236}">
                <a16:creationId xmlns:a16="http://schemas.microsoft.com/office/drawing/2014/main" id="{1FDF304E-8330-4CE4-A3C0-2CC30E2A7B11}"/>
              </a:ext>
            </a:extLst>
          </p:cNvPr>
          <p:cNvSpPr txBox="1"/>
          <p:nvPr/>
        </p:nvSpPr>
        <p:spPr>
          <a:xfrm>
            <a:off x="476250" y="1847289"/>
            <a:ext cx="11239500" cy="461665"/>
          </a:xfrm>
          <a:prstGeom prst="rect">
            <a:avLst/>
          </a:prstGeom>
          <a:noFill/>
        </p:spPr>
        <p:txBody>
          <a:bodyPr wrap="square" rtlCol="0">
            <a:spAutoFit/>
          </a:bodyPr>
          <a:lstStyle/>
          <a:p>
            <a:r>
              <a:rPr lang="fr-FR" sz="1200" b="1" u="sng" dirty="0"/>
              <a:t>Prétraitement</a:t>
            </a:r>
          </a:p>
          <a:p>
            <a:r>
              <a:rPr lang="fr-FR" sz="1200" dirty="0"/>
              <a:t>Afin de pouvoir utiliser les données nous devons les traiter, nous supprimerons les données qui ne nous sont pas utiles dans notre analyse et notre segmentation.</a:t>
            </a:r>
          </a:p>
        </p:txBody>
      </p:sp>
      <p:sp>
        <p:nvSpPr>
          <p:cNvPr id="9" name="ZoneTexte 8">
            <a:extLst>
              <a:ext uri="{FF2B5EF4-FFF2-40B4-BE49-F238E27FC236}">
                <a16:creationId xmlns:a16="http://schemas.microsoft.com/office/drawing/2014/main" id="{3D0E3C5B-C7EB-4CAC-9778-7BB454F3E2B6}"/>
              </a:ext>
            </a:extLst>
          </p:cNvPr>
          <p:cNvSpPr txBox="1"/>
          <p:nvPr/>
        </p:nvSpPr>
        <p:spPr>
          <a:xfrm>
            <a:off x="476250" y="3035346"/>
            <a:ext cx="11239500" cy="276999"/>
          </a:xfrm>
          <a:prstGeom prst="rect">
            <a:avLst/>
          </a:prstGeom>
          <a:noFill/>
        </p:spPr>
        <p:txBody>
          <a:bodyPr wrap="square" rtlCol="0">
            <a:spAutoFit/>
          </a:bodyPr>
          <a:lstStyle/>
          <a:p>
            <a:r>
              <a:rPr lang="fr-FR" sz="1200" u="sng" dirty="0"/>
              <a:t>Voici la visualisation des données sur une carte :</a:t>
            </a:r>
          </a:p>
        </p:txBody>
      </p:sp>
      <p:pic>
        <p:nvPicPr>
          <p:cNvPr id="3" name="Image 2">
            <a:extLst>
              <a:ext uri="{FF2B5EF4-FFF2-40B4-BE49-F238E27FC236}">
                <a16:creationId xmlns:a16="http://schemas.microsoft.com/office/drawing/2014/main" id="{E9935A3B-BCEF-50D9-D3B4-A7313A43492F}"/>
              </a:ext>
            </a:extLst>
          </p:cNvPr>
          <p:cNvPicPr>
            <a:picLocks noChangeAspect="1"/>
          </p:cNvPicPr>
          <p:nvPr/>
        </p:nvPicPr>
        <p:blipFill>
          <a:blip r:embed="rId2"/>
          <a:stretch>
            <a:fillRect/>
          </a:stretch>
        </p:blipFill>
        <p:spPr>
          <a:xfrm>
            <a:off x="476250" y="2435328"/>
            <a:ext cx="5915851" cy="476316"/>
          </a:xfrm>
          <a:prstGeom prst="rect">
            <a:avLst/>
          </a:prstGeom>
        </p:spPr>
      </p:pic>
      <p:pic>
        <p:nvPicPr>
          <p:cNvPr id="7" name="Image 6">
            <a:extLst>
              <a:ext uri="{FF2B5EF4-FFF2-40B4-BE49-F238E27FC236}">
                <a16:creationId xmlns:a16="http://schemas.microsoft.com/office/drawing/2014/main" id="{7A68EE57-8853-0219-F897-26D9FC856EF0}"/>
              </a:ext>
            </a:extLst>
          </p:cNvPr>
          <p:cNvPicPr>
            <a:picLocks noChangeAspect="1"/>
          </p:cNvPicPr>
          <p:nvPr/>
        </p:nvPicPr>
        <p:blipFill>
          <a:blip r:embed="rId3"/>
          <a:stretch>
            <a:fillRect/>
          </a:stretch>
        </p:blipFill>
        <p:spPr>
          <a:xfrm>
            <a:off x="3434174" y="3293879"/>
            <a:ext cx="4825905" cy="3147912"/>
          </a:xfrm>
          <a:prstGeom prst="rect">
            <a:avLst/>
          </a:prstGeom>
          <a:ln w="12700">
            <a:solidFill>
              <a:schemeClr val="accent1">
                <a:lumMod val="75000"/>
              </a:schemeClr>
            </a:solidFill>
          </a:ln>
        </p:spPr>
      </p:pic>
    </p:spTree>
    <p:extLst>
      <p:ext uri="{BB962C8B-B14F-4D97-AF65-F5344CB8AC3E}">
        <p14:creationId xmlns:p14="http://schemas.microsoft.com/office/powerpoint/2010/main" val="2770860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Préparation des données pour le modèle KNN</a:t>
            </a:r>
          </a:p>
        </p:txBody>
      </p:sp>
      <p:sp>
        <p:nvSpPr>
          <p:cNvPr id="6" name="ZoneTexte 5">
            <a:extLst>
              <a:ext uri="{FF2B5EF4-FFF2-40B4-BE49-F238E27FC236}">
                <a16:creationId xmlns:a16="http://schemas.microsoft.com/office/drawing/2014/main" id="{1FDF304E-8330-4CE4-A3C0-2CC30E2A7B11}"/>
              </a:ext>
            </a:extLst>
          </p:cNvPr>
          <p:cNvSpPr txBox="1"/>
          <p:nvPr/>
        </p:nvSpPr>
        <p:spPr>
          <a:xfrm>
            <a:off x="476250" y="1847289"/>
            <a:ext cx="11239500" cy="1200329"/>
          </a:xfrm>
          <a:prstGeom prst="rect">
            <a:avLst/>
          </a:prstGeom>
          <a:noFill/>
        </p:spPr>
        <p:txBody>
          <a:bodyPr wrap="square" rtlCol="0">
            <a:spAutoFit/>
          </a:bodyPr>
          <a:lstStyle/>
          <a:p>
            <a:r>
              <a:rPr lang="fr-FR" sz="1200" b="1" u="sng" dirty="0"/>
              <a:t>Split des données en données d’entrainement et données de test</a:t>
            </a:r>
          </a:p>
          <a:p>
            <a:r>
              <a:rPr lang="fr-FR" sz="1200" dirty="0"/>
              <a:t>Afin de pouvoir utiliser le modèle nous devons splitter les données afin de définir des données d’entrainement et de données test, ici nous avons choisi de prendre les 20% données de test et le reste seront des données d’entrainement.</a:t>
            </a:r>
          </a:p>
          <a:p>
            <a:r>
              <a:rPr lang="fr-FR" sz="1200" dirty="0"/>
              <a:t>Nous utilisons un </a:t>
            </a:r>
            <a:r>
              <a:rPr lang="fr-FR" sz="1200" dirty="0" err="1"/>
              <a:t>random_state</a:t>
            </a:r>
            <a:r>
              <a:rPr lang="fr-FR" sz="1200" dirty="0"/>
              <a:t> afin de pouvoir garantir la reproductibilité des résultats à chaque exécution du code.</a:t>
            </a:r>
          </a:p>
          <a:p>
            <a:r>
              <a:rPr lang="fr-FR" sz="1200" dirty="0"/>
              <a:t>Nous utilisons la fonction </a:t>
            </a:r>
            <a:r>
              <a:rPr lang="fr-FR" sz="1200" dirty="0" err="1"/>
              <a:t>ravel</a:t>
            </a:r>
            <a:r>
              <a:rPr lang="fr-FR" sz="1200" dirty="0"/>
              <a:t> aplati le tableau en une seule dimension.</a:t>
            </a:r>
          </a:p>
          <a:p>
            <a:endParaRPr lang="fr-FR" sz="1200" dirty="0"/>
          </a:p>
        </p:txBody>
      </p:sp>
      <p:sp>
        <p:nvSpPr>
          <p:cNvPr id="7" name="ZoneTexte 6">
            <a:extLst>
              <a:ext uri="{FF2B5EF4-FFF2-40B4-BE49-F238E27FC236}">
                <a16:creationId xmlns:a16="http://schemas.microsoft.com/office/drawing/2014/main" id="{25097C87-1264-47DB-AFDC-CE55A3A0B85F}"/>
              </a:ext>
            </a:extLst>
          </p:cNvPr>
          <p:cNvSpPr txBox="1"/>
          <p:nvPr/>
        </p:nvSpPr>
        <p:spPr>
          <a:xfrm>
            <a:off x="351065" y="4119673"/>
            <a:ext cx="11239500" cy="830997"/>
          </a:xfrm>
          <a:prstGeom prst="rect">
            <a:avLst/>
          </a:prstGeom>
          <a:noFill/>
        </p:spPr>
        <p:txBody>
          <a:bodyPr wrap="square" rtlCol="0">
            <a:spAutoFit/>
          </a:bodyPr>
          <a:lstStyle/>
          <a:p>
            <a:r>
              <a:rPr lang="fr-FR" sz="1200" b="1" u="sng" dirty="0"/>
              <a:t>Normalisation des données</a:t>
            </a:r>
          </a:p>
          <a:p>
            <a:r>
              <a:rPr lang="fr-FR" sz="1200" dirty="0"/>
              <a:t>La standardisation des données est une technique de prétraitement qui vise à transformer les valeurs des caractéristiques d'un ensemble de données de manière à ce qu'elles aient une moyenne égale à zéro et un écart-type égal à un. Cette transformation permet de centrer les données autour de zéro et de les mettre à l'échelle de manière à ce qu'elles aient une unité d'écart-type.</a:t>
            </a:r>
          </a:p>
        </p:txBody>
      </p:sp>
      <p:pic>
        <p:nvPicPr>
          <p:cNvPr id="4" name="Image 3">
            <a:extLst>
              <a:ext uri="{FF2B5EF4-FFF2-40B4-BE49-F238E27FC236}">
                <a16:creationId xmlns:a16="http://schemas.microsoft.com/office/drawing/2014/main" id="{0C8C23BC-B87B-9F98-F509-FCC7A3856B2C}"/>
              </a:ext>
            </a:extLst>
          </p:cNvPr>
          <p:cNvPicPr>
            <a:picLocks noChangeAspect="1"/>
          </p:cNvPicPr>
          <p:nvPr/>
        </p:nvPicPr>
        <p:blipFill>
          <a:blip r:embed="rId2"/>
          <a:stretch>
            <a:fillRect/>
          </a:stretch>
        </p:blipFill>
        <p:spPr>
          <a:xfrm>
            <a:off x="476250" y="3507625"/>
            <a:ext cx="7659169" cy="342948"/>
          </a:xfrm>
          <a:prstGeom prst="rect">
            <a:avLst/>
          </a:prstGeom>
        </p:spPr>
      </p:pic>
      <p:pic>
        <p:nvPicPr>
          <p:cNvPr id="9" name="Image 8">
            <a:extLst>
              <a:ext uri="{FF2B5EF4-FFF2-40B4-BE49-F238E27FC236}">
                <a16:creationId xmlns:a16="http://schemas.microsoft.com/office/drawing/2014/main" id="{252103D8-3219-A62B-25F6-6E0E0358DC36}"/>
              </a:ext>
            </a:extLst>
          </p:cNvPr>
          <p:cNvPicPr>
            <a:picLocks noChangeAspect="1"/>
          </p:cNvPicPr>
          <p:nvPr/>
        </p:nvPicPr>
        <p:blipFill>
          <a:blip r:embed="rId3"/>
          <a:stretch>
            <a:fillRect/>
          </a:stretch>
        </p:blipFill>
        <p:spPr>
          <a:xfrm>
            <a:off x="476250" y="3057160"/>
            <a:ext cx="4334480" cy="476316"/>
          </a:xfrm>
          <a:prstGeom prst="rect">
            <a:avLst/>
          </a:prstGeom>
        </p:spPr>
      </p:pic>
      <p:pic>
        <p:nvPicPr>
          <p:cNvPr id="14" name="Image 13">
            <a:extLst>
              <a:ext uri="{FF2B5EF4-FFF2-40B4-BE49-F238E27FC236}">
                <a16:creationId xmlns:a16="http://schemas.microsoft.com/office/drawing/2014/main" id="{5631FBE8-C8C3-DDA1-DD9B-BEEC1D316B73}"/>
              </a:ext>
            </a:extLst>
          </p:cNvPr>
          <p:cNvPicPr>
            <a:picLocks noChangeAspect="1"/>
          </p:cNvPicPr>
          <p:nvPr/>
        </p:nvPicPr>
        <p:blipFill>
          <a:blip r:embed="rId4"/>
          <a:stretch>
            <a:fillRect/>
          </a:stretch>
        </p:blipFill>
        <p:spPr>
          <a:xfrm>
            <a:off x="351065" y="5093143"/>
            <a:ext cx="3746558" cy="722809"/>
          </a:xfrm>
          <a:prstGeom prst="rect">
            <a:avLst/>
          </a:prstGeom>
        </p:spPr>
      </p:pic>
    </p:spTree>
    <p:extLst>
      <p:ext uri="{BB962C8B-B14F-4D97-AF65-F5344CB8AC3E}">
        <p14:creationId xmlns:p14="http://schemas.microsoft.com/office/powerpoint/2010/main" val="2097025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Construction et entrainement du modèle KNN</a:t>
            </a:r>
          </a:p>
        </p:txBody>
      </p:sp>
      <p:sp>
        <p:nvSpPr>
          <p:cNvPr id="4" name="ZoneTexte 3">
            <a:extLst>
              <a:ext uri="{FF2B5EF4-FFF2-40B4-BE49-F238E27FC236}">
                <a16:creationId xmlns:a16="http://schemas.microsoft.com/office/drawing/2014/main" id="{CCDCEDC8-4D40-4AFD-8325-882C6902ED2A}"/>
              </a:ext>
            </a:extLst>
          </p:cNvPr>
          <p:cNvSpPr txBox="1"/>
          <p:nvPr/>
        </p:nvSpPr>
        <p:spPr>
          <a:xfrm>
            <a:off x="476249" y="1847288"/>
            <a:ext cx="11239500" cy="1384995"/>
          </a:xfrm>
          <a:prstGeom prst="rect">
            <a:avLst/>
          </a:prstGeom>
          <a:noFill/>
        </p:spPr>
        <p:txBody>
          <a:bodyPr wrap="square" rtlCol="0">
            <a:spAutoFit/>
          </a:bodyPr>
          <a:lstStyle/>
          <a:p>
            <a:r>
              <a:rPr lang="fr-FR" sz="1200" b="1" u="sng" dirty="0"/>
              <a:t>Construction du modèle :</a:t>
            </a:r>
          </a:p>
          <a:p>
            <a:r>
              <a:rPr lang="fr-FR" sz="1200" dirty="0"/>
              <a:t>Voici les caractéristiques de notre modèle :</a:t>
            </a:r>
          </a:p>
          <a:p>
            <a:r>
              <a:rPr lang="fr-FR" sz="1200" dirty="0"/>
              <a:t>- Le paramètre </a:t>
            </a:r>
            <a:r>
              <a:rPr lang="fr-FR" sz="1200" dirty="0" err="1"/>
              <a:t>n_neighbors</a:t>
            </a:r>
            <a:r>
              <a:rPr lang="fr-FR" sz="1200" dirty="0"/>
              <a:t> est fixé à 3, ce qui signifie que l'algorithme prendra en compte les 3 voisins les plus proches lors de la prise de décision pour un nouveau point de données.</a:t>
            </a:r>
          </a:p>
          <a:p>
            <a:r>
              <a:rPr lang="fr-FR" sz="1200" dirty="0"/>
              <a:t>- Le </a:t>
            </a:r>
            <a:r>
              <a:rPr lang="fr-FR" sz="1200" dirty="0" err="1"/>
              <a:t>KNeighborsClassifier</a:t>
            </a:r>
            <a:r>
              <a:rPr lang="fr-FR" sz="1200" dirty="0"/>
              <a:t> est un classificateur polyvalent et simple qui fonctionne sur le principe d'assigner une étiquette de classe à un point de données en fonction de la classe majoritaire parmi ses k-plus proches voisins.</a:t>
            </a:r>
          </a:p>
          <a:p>
            <a:r>
              <a:rPr lang="fr-FR" sz="1200" dirty="0"/>
              <a:t>Nous générons un objet KNN qui pourra ensuite être utilisé pour ajuster le modèle aux données d'entraînement et faire des prédictions sur de nouveaux points de données.</a:t>
            </a:r>
          </a:p>
        </p:txBody>
      </p:sp>
      <p:sp>
        <p:nvSpPr>
          <p:cNvPr id="8" name="ZoneTexte 7">
            <a:extLst>
              <a:ext uri="{FF2B5EF4-FFF2-40B4-BE49-F238E27FC236}">
                <a16:creationId xmlns:a16="http://schemas.microsoft.com/office/drawing/2014/main" id="{F0EFF8C9-FF10-491A-949F-8568B792B1B6}"/>
              </a:ext>
            </a:extLst>
          </p:cNvPr>
          <p:cNvSpPr txBox="1"/>
          <p:nvPr/>
        </p:nvSpPr>
        <p:spPr>
          <a:xfrm>
            <a:off x="476249" y="3325596"/>
            <a:ext cx="11239500" cy="276999"/>
          </a:xfrm>
          <a:prstGeom prst="rect">
            <a:avLst/>
          </a:prstGeom>
          <a:noFill/>
        </p:spPr>
        <p:txBody>
          <a:bodyPr wrap="square" rtlCol="0">
            <a:spAutoFit/>
          </a:bodyPr>
          <a:lstStyle/>
          <a:p>
            <a:r>
              <a:rPr lang="fr-FR" sz="1200" b="1" u="sng" dirty="0"/>
              <a:t>Voici le code utilisé pour la construction du modèle :</a:t>
            </a:r>
          </a:p>
        </p:txBody>
      </p:sp>
      <p:sp>
        <p:nvSpPr>
          <p:cNvPr id="7" name="ZoneTexte 6">
            <a:extLst>
              <a:ext uri="{FF2B5EF4-FFF2-40B4-BE49-F238E27FC236}">
                <a16:creationId xmlns:a16="http://schemas.microsoft.com/office/drawing/2014/main" id="{A4075A85-6503-AB97-C347-C8BE3B639271}"/>
              </a:ext>
            </a:extLst>
          </p:cNvPr>
          <p:cNvSpPr txBox="1"/>
          <p:nvPr/>
        </p:nvSpPr>
        <p:spPr>
          <a:xfrm>
            <a:off x="476249" y="4643510"/>
            <a:ext cx="11239500" cy="461665"/>
          </a:xfrm>
          <a:prstGeom prst="rect">
            <a:avLst/>
          </a:prstGeom>
          <a:noFill/>
        </p:spPr>
        <p:txBody>
          <a:bodyPr wrap="square" rtlCol="0">
            <a:spAutoFit/>
          </a:bodyPr>
          <a:lstStyle/>
          <a:p>
            <a:r>
              <a:rPr lang="fr-FR" sz="1200" b="1" u="sng" dirty="0"/>
              <a:t>Entrainement du modèle :</a:t>
            </a:r>
          </a:p>
          <a:p>
            <a:r>
              <a:rPr lang="fr-FR" sz="1200" dirty="0"/>
              <a:t>Nous lançons l’entrainement du modèle par le code suivant :</a:t>
            </a:r>
          </a:p>
        </p:txBody>
      </p:sp>
      <p:pic>
        <p:nvPicPr>
          <p:cNvPr id="5" name="Image 4">
            <a:extLst>
              <a:ext uri="{FF2B5EF4-FFF2-40B4-BE49-F238E27FC236}">
                <a16:creationId xmlns:a16="http://schemas.microsoft.com/office/drawing/2014/main" id="{EB94C9FA-690C-7BAA-8389-B704FAC6B2DA}"/>
              </a:ext>
            </a:extLst>
          </p:cNvPr>
          <p:cNvPicPr>
            <a:picLocks noChangeAspect="1"/>
          </p:cNvPicPr>
          <p:nvPr/>
        </p:nvPicPr>
        <p:blipFill>
          <a:blip r:embed="rId2"/>
          <a:stretch>
            <a:fillRect/>
          </a:stretch>
        </p:blipFill>
        <p:spPr>
          <a:xfrm>
            <a:off x="581192" y="3606560"/>
            <a:ext cx="3625048" cy="1024862"/>
          </a:xfrm>
          <a:prstGeom prst="rect">
            <a:avLst/>
          </a:prstGeom>
        </p:spPr>
      </p:pic>
      <p:pic>
        <p:nvPicPr>
          <p:cNvPr id="10" name="Image 9">
            <a:extLst>
              <a:ext uri="{FF2B5EF4-FFF2-40B4-BE49-F238E27FC236}">
                <a16:creationId xmlns:a16="http://schemas.microsoft.com/office/drawing/2014/main" id="{096E33C5-D2DC-BDFD-15A8-6EDC73B2E847}"/>
              </a:ext>
            </a:extLst>
          </p:cNvPr>
          <p:cNvPicPr>
            <a:picLocks noChangeAspect="1"/>
          </p:cNvPicPr>
          <p:nvPr/>
        </p:nvPicPr>
        <p:blipFill>
          <a:blip r:embed="rId3"/>
          <a:stretch>
            <a:fillRect/>
          </a:stretch>
        </p:blipFill>
        <p:spPr>
          <a:xfrm>
            <a:off x="581192" y="5186494"/>
            <a:ext cx="2029108" cy="485843"/>
          </a:xfrm>
          <a:prstGeom prst="rect">
            <a:avLst/>
          </a:prstGeom>
        </p:spPr>
      </p:pic>
      <p:sp>
        <p:nvSpPr>
          <p:cNvPr id="12" name="Rectangle 1">
            <a:extLst>
              <a:ext uri="{FF2B5EF4-FFF2-40B4-BE49-F238E27FC236}">
                <a16:creationId xmlns:a16="http://schemas.microsoft.com/office/drawing/2014/main" id="{A9B3241E-314A-B3AD-B6A3-7C86AEE5D27A}"/>
              </a:ext>
            </a:extLst>
          </p:cNvPr>
          <p:cNvSpPr>
            <a:spLocks noChangeArrowheads="1"/>
          </p:cNvSpPr>
          <p:nvPr/>
        </p:nvSpPr>
        <p:spPr bwMode="auto">
          <a:xfrm>
            <a:off x="0" y="0"/>
            <a:ext cx="121920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a:ln>
                  <a:noFill/>
                </a:ln>
                <a:solidFill>
                  <a:srgbClr val="ECECF1"/>
                </a:solidFill>
                <a:effectLst/>
                <a:latin typeface="Söhne"/>
              </a:rPr>
              <a:t>Cet objet (</a:t>
            </a:r>
            <a:r>
              <a:rPr kumimoji="0" lang="fr-FR" altLang="fr-FR" b="1" i="0" u="none" strike="noStrike" cap="none" normalizeH="0" baseline="0">
                <a:ln>
                  <a:noFill/>
                </a:ln>
                <a:solidFill>
                  <a:srgbClr val="ECECF1"/>
                </a:solidFill>
                <a:effectLst/>
                <a:latin typeface="Söhne Mono"/>
              </a:rPr>
              <a:t>knn</a:t>
            </a:r>
            <a:r>
              <a:rPr kumimoji="0" lang="fr-FR" altLang="fr-FR" sz="1200" b="0" i="0" u="none" strike="noStrike" cap="none" normalizeH="0" baseline="0">
                <a:ln>
                  <a:noFill/>
                </a:ln>
                <a:solidFill>
                  <a:srgbClr val="ECECF1"/>
                </a:solidFill>
                <a:effectLst/>
                <a:latin typeface="Söhne"/>
              </a:rPr>
              <a:t>) peut ensuite être utilisé pour ajuster le modèle aux données d'entraînement et faire des prédictions sur de nouveaux points de données.</a:t>
            </a:r>
            <a:r>
              <a:rPr kumimoji="0" lang="fr-FR" altLang="fr-FR" sz="8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9450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Prédictions et performance du modèle KNN</a:t>
            </a:r>
          </a:p>
        </p:txBody>
      </p:sp>
      <p:sp>
        <p:nvSpPr>
          <p:cNvPr id="6" name="Flèche : droite 5">
            <a:extLst>
              <a:ext uri="{FF2B5EF4-FFF2-40B4-BE49-F238E27FC236}">
                <a16:creationId xmlns:a16="http://schemas.microsoft.com/office/drawing/2014/main" id="{CEB9A11A-CA40-47ED-89AB-F6AAD8F5A895}"/>
              </a:ext>
            </a:extLst>
          </p:cNvPr>
          <p:cNvSpPr/>
          <p:nvPr/>
        </p:nvSpPr>
        <p:spPr>
          <a:xfrm>
            <a:off x="4443551" y="2579481"/>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7" name="ZoneTexte 6">
            <a:extLst>
              <a:ext uri="{FF2B5EF4-FFF2-40B4-BE49-F238E27FC236}">
                <a16:creationId xmlns:a16="http://schemas.microsoft.com/office/drawing/2014/main" id="{39F1F216-45AB-4653-BC02-0F560984DA95}"/>
              </a:ext>
            </a:extLst>
          </p:cNvPr>
          <p:cNvSpPr txBox="1"/>
          <p:nvPr/>
        </p:nvSpPr>
        <p:spPr>
          <a:xfrm>
            <a:off x="4927421" y="2394814"/>
            <a:ext cx="6888574" cy="646331"/>
          </a:xfrm>
          <a:prstGeom prst="rect">
            <a:avLst/>
          </a:prstGeom>
          <a:noFill/>
        </p:spPr>
        <p:txBody>
          <a:bodyPr wrap="square" rtlCol="0">
            <a:spAutoFit/>
          </a:bodyPr>
          <a:lstStyle/>
          <a:p>
            <a:r>
              <a:rPr lang="fr-FR" sz="1200" b="1" u="sng" dirty="0" err="1"/>
              <a:t>Accuracy</a:t>
            </a:r>
            <a:r>
              <a:rPr lang="fr-FR" sz="1200" dirty="0"/>
              <a:t>: L’</a:t>
            </a:r>
            <a:r>
              <a:rPr lang="fr-FR" sz="1200" dirty="0" err="1"/>
              <a:t>accuracy</a:t>
            </a:r>
            <a:r>
              <a:rPr lang="fr-FR" sz="1200" dirty="0"/>
              <a:t> correspond à la précision. Elle est définie comme le nombre d'observations correctement prédites divisé par le nombre total d'observations.</a:t>
            </a:r>
          </a:p>
          <a:p>
            <a:r>
              <a:rPr lang="fr-FR" sz="1200" dirty="0"/>
              <a:t>Dans notre cas, cela signifie que 99,8% des observations ont été correctement prédites.</a:t>
            </a:r>
          </a:p>
        </p:txBody>
      </p:sp>
      <p:sp>
        <p:nvSpPr>
          <p:cNvPr id="9" name="Flèche : droite 8">
            <a:extLst>
              <a:ext uri="{FF2B5EF4-FFF2-40B4-BE49-F238E27FC236}">
                <a16:creationId xmlns:a16="http://schemas.microsoft.com/office/drawing/2014/main" id="{D637FA76-DBA6-47F5-ADD9-763C73FF883B}"/>
              </a:ext>
            </a:extLst>
          </p:cNvPr>
          <p:cNvSpPr/>
          <p:nvPr/>
        </p:nvSpPr>
        <p:spPr>
          <a:xfrm>
            <a:off x="4443551" y="5086111"/>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0" name="ZoneTexte 9">
            <a:extLst>
              <a:ext uri="{FF2B5EF4-FFF2-40B4-BE49-F238E27FC236}">
                <a16:creationId xmlns:a16="http://schemas.microsoft.com/office/drawing/2014/main" id="{D9EDCB5D-CAD6-4E1D-BE92-0676AA379D6A}"/>
              </a:ext>
            </a:extLst>
          </p:cNvPr>
          <p:cNvSpPr txBox="1"/>
          <p:nvPr/>
        </p:nvSpPr>
        <p:spPr>
          <a:xfrm>
            <a:off x="4993376" y="4716778"/>
            <a:ext cx="6781979" cy="1015663"/>
          </a:xfrm>
          <a:prstGeom prst="rect">
            <a:avLst/>
          </a:prstGeom>
          <a:noFill/>
        </p:spPr>
        <p:txBody>
          <a:bodyPr wrap="square" rtlCol="0">
            <a:spAutoFit/>
          </a:bodyPr>
          <a:lstStyle/>
          <a:p>
            <a:r>
              <a:rPr lang="fr-FR" sz="1200" b="1" u="sng" dirty="0"/>
              <a:t>Matrice de confusion : </a:t>
            </a:r>
            <a:r>
              <a:rPr lang="fr-FR" sz="1200" dirty="0"/>
              <a:t>La matrice de confusion est une table qui est utilisée pour évaluer la performance d'un modèle de classification sur un ensemble de données pour lequel les vraies valeurs (étiquettes) sont connues.</a:t>
            </a:r>
          </a:p>
          <a:p>
            <a:r>
              <a:rPr lang="fr-FR" sz="1200" dirty="0"/>
              <a:t>Dans notre cas, nous pouvons voir que nous avons eu 4 mauvaises prévisions sur l’ensemble des données.</a:t>
            </a:r>
          </a:p>
          <a:p>
            <a:r>
              <a:rPr lang="fr-FR" sz="1200" dirty="0"/>
              <a:t>Le reste des observations a été classé correctement.</a:t>
            </a:r>
          </a:p>
        </p:txBody>
      </p:sp>
      <p:pic>
        <p:nvPicPr>
          <p:cNvPr id="12" name="Image 11">
            <a:extLst>
              <a:ext uri="{FF2B5EF4-FFF2-40B4-BE49-F238E27FC236}">
                <a16:creationId xmlns:a16="http://schemas.microsoft.com/office/drawing/2014/main" id="{A81E3E14-78BB-5C64-01F8-35894FF48D5E}"/>
              </a:ext>
            </a:extLst>
          </p:cNvPr>
          <p:cNvPicPr>
            <a:picLocks noChangeAspect="1"/>
          </p:cNvPicPr>
          <p:nvPr/>
        </p:nvPicPr>
        <p:blipFill>
          <a:blip r:embed="rId2"/>
          <a:stretch>
            <a:fillRect/>
          </a:stretch>
        </p:blipFill>
        <p:spPr>
          <a:xfrm>
            <a:off x="294640" y="2010780"/>
            <a:ext cx="4059416" cy="1414403"/>
          </a:xfrm>
          <a:prstGeom prst="rect">
            <a:avLst/>
          </a:prstGeom>
        </p:spPr>
      </p:pic>
      <p:pic>
        <p:nvPicPr>
          <p:cNvPr id="14" name="Image 13">
            <a:extLst>
              <a:ext uri="{FF2B5EF4-FFF2-40B4-BE49-F238E27FC236}">
                <a16:creationId xmlns:a16="http://schemas.microsoft.com/office/drawing/2014/main" id="{D004D385-F122-EB0A-FE39-5793F672B275}"/>
              </a:ext>
            </a:extLst>
          </p:cNvPr>
          <p:cNvPicPr>
            <a:picLocks noChangeAspect="1"/>
          </p:cNvPicPr>
          <p:nvPr/>
        </p:nvPicPr>
        <p:blipFill rotWithShape="1">
          <a:blip r:embed="rId3"/>
          <a:srcRect t="55988" r="43559" b="3597"/>
          <a:stretch/>
        </p:blipFill>
        <p:spPr>
          <a:xfrm>
            <a:off x="294641" y="3425183"/>
            <a:ext cx="4059415" cy="365759"/>
          </a:xfrm>
          <a:prstGeom prst="rect">
            <a:avLst/>
          </a:prstGeom>
        </p:spPr>
      </p:pic>
      <p:pic>
        <p:nvPicPr>
          <p:cNvPr id="16" name="Image 15">
            <a:extLst>
              <a:ext uri="{FF2B5EF4-FFF2-40B4-BE49-F238E27FC236}">
                <a16:creationId xmlns:a16="http://schemas.microsoft.com/office/drawing/2014/main" id="{063711DF-50F0-524A-D65D-08BA13BCC673}"/>
              </a:ext>
            </a:extLst>
          </p:cNvPr>
          <p:cNvPicPr>
            <a:picLocks noChangeAspect="1"/>
          </p:cNvPicPr>
          <p:nvPr/>
        </p:nvPicPr>
        <p:blipFill>
          <a:blip r:embed="rId4"/>
          <a:stretch>
            <a:fillRect/>
          </a:stretch>
        </p:blipFill>
        <p:spPr>
          <a:xfrm>
            <a:off x="581192" y="3895672"/>
            <a:ext cx="3342641" cy="2804685"/>
          </a:xfrm>
          <a:prstGeom prst="rect">
            <a:avLst/>
          </a:prstGeom>
        </p:spPr>
      </p:pic>
    </p:spTree>
    <p:extLst>
      <p:ext uri="{BB962C8B-B14F-4D97-AF65-F5344CB8AC3E}">
        <p14:creationId xmlns:p14="http://schemas.microsoft.com/office/powerpoint/2010/main" val="2858243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Tests du modèle KNN avec la simulation de 10 observations</a:t>
            </a:r>
          </a:p>
        </p:txBody>
      </p:sp>
      <p:sp>
        <p:nvSpPr>
          <p:cNvPr id="7" name="ZoneTexte 6">
            <a:extLst>
              <a:ext uri="{FF2B5EF4-FFF2-40B4-BE49-F238E27FC236}">
                <a16:creationId xmlns:a16="http://schemas.microsoft.com/office/drawing/2014/main" id="{39F1F216-45AB-4653-BC02-0F560984DA95}"/>
              </a:ext>
            </a:extLst>
          </p:cNvPr>
          <p:cNvSpPr txBox="1"/>
          <p:nvPr/>
        </p:nvSpPr>
        <p:spPr>
          <a:xfrm>
            <a:off x="392674" y="1872904"/>
            <a:ext cx="11287939" cy="646331"/>
          </a:xfrm>
          <a:prstGeom prst="rect">
            <a:avLst/>
          </a:prstGeom>
          <a:noFill/>
        </p:spPr>
        <p:txBody>
          <a:bodyPr wrap="square" rtlCol="0">
            <a:spAutoFit/>
          </a:bodyPr>
          <a:lstStyle/>
          <a:p>
            <a:r>
              <a:rPr lang="fr-FR" sz="1200" b="1" u="sng" dirty="0"/>
              <a:t>Contexte du test </a:t>
            </a:r>
            <a:r>
              <a:rPr lang="fr-FR" sz="1200" dirty="0"/>
              <a:t>: Nous allons utiliser le modèle entraîné pour faire des prédictions. Nous avons pris des points au hasard dans chacune des zones, tel que pourrait l'être des vraies observations géolocalisées, pour cela nous avons simulé 10 points géographiques sur le territoire Américain et Canadien</a:t>
            </a:r>
          </a:p>
          <a:p>
            <a:r>
              <a:rPr lang="fr-FR" sz="1200" dirty="0"/>
              <a:t>Voici la position des points géographiques simulés :</a:t>
            </a:r>
          </a:p>
        </p:txBody>
      </p:sp>
      <p:pic>
        <p:nvPicPr>
          <p:cNvPr id="3" name="Image 2">
            <a:extLst>
              <a:ext uri="{FF2B5EF4-FFF2-40B4-BE49-F238E27FC236}">
                <a16:creationId xmlns:a16="http://schemas.microsoft.com/office/drawing/2014/main" id="{BC68E7A3-7718-AF85-DAFE-3F98C8228E70}"/>
              </a:ext>
            </a:extLst>
          </p:cNvPr>
          <p:cNvPicPr>
            <a:picLocks noChangeAspect="1"/>
          </p:cNvPicPr>
          <p:nvPr/>
        </p:nvPicPr>
        <p:blipFill>
          <a:blip r:embed="rId2"/>
          <a:stretch>
            <a:fillRect/>
          </a:stretch>
        </p:blipFill>
        <p:spPr>
          <a:xfrm>
            <a:off x="1809607" y="2524840"/>
            <a:ext cx="4946793" cy="3248478"/>
          </a:xfrm>
          <a:prstGeom prst="rect">
            <a:avLst/>
          </a:prstGeom>
        </p:spPr>
      </p:pic>
      <p:pic>
        <p:nvPicPr>
          <p:cNvPr id="5" name="Image 4">
            <a:extLst>
              <a:ext uri="{FF2B5EF4-FFF2-40B4-BE49-F238E27FC236}">
                <a16:creationId xmlns:a16="http://schemas.microsoft.com/office/drawing/2014/main" id="{4948E07D-C7EA-9960-2008-89836A38D6DD}"/>
              </a:ext>
            </a:extLst>
          </p:cNvPr>
          <p:cNvPicPr>
            <a:picLocks noChangeAspect="1"/>
          </p:cNvPicPr>
          <p:nvPr/>
        </p:nvPicPr>
        <p:blipFill>
          <a:blip r:embed="rId3"/>
          <a:stretch>
            <a:fillRect/>
          </a:stretch>
        </p:blipFill>
        <p:spPr>
          <a:xfrm>
            <a:off x="113920" y="2524840"/>
            <a:ext cx="1695687" cy="3248478"/>
          </a:xfrm>
          <a:prstGeom prst="rect">
            <a:avLst/>
          </a:prstGeom>
        </p:spPr>
      </p:pic>
      <p:pic>
        <p:nvPicPr>
          <p:cNvPr id="15" name="Image 14">
            <a:extLst>
              <a:ext uri="{FF2B5EF4-FFF2-40B4-BE49-F238E27FC236}">
                <a16:creationId xmlns:a16="http://schemas.microsoft.com/office/drawing/2014/main" id="{1F19914A-780C-A6A4-2C0C-32C0F0798CD0}"/>
              </a:ext>
            </a:extLst>
          </p:cNvPr>
          <p:cNvPicPr>
            <a:picLocks noChangeAspect="1"/>
          </p:cNvPicPr>
          <p:nvPr/>
        </p:nvPicPr>
        <p:blipFill>
          <a:blip r:embed="rId4"/>
          <a:stretch>
            <a:fillRect/>
          </a:stretch>
        </p:blipFill>
        <p:spPr>
          <a:xfrm>
            <a:off x="7810576" y="2909177"/>
            <a:ext cx="3439005" cy="2048161"/>
          </a:xfrm>
          <a:prstGeom prst="rect">
            <a:avLst/>
          </a:prstGeom>
        </p:spPr>
      </p:pic>
      <p:sp>
        <p:nvSpPr>
          <p:cNvPr id="17" name="Flèche : droite 16">
            <a:extLst>
              <a:ext uri="{FF2B5EF4-FFF2-40B4-BE49-F238E27FC236}">
                <a16:creationId xmlns:a16="http://schemas.microsoft.com/office/drawing/2014/main" id="{B9FC5340-2EFE-90F8-7D2F-6B04BB03621B}"/>
              </a:ext>
            </a:extLst>
          </p:cNvPr>
          <p:cNvSpPr/>
          <p:nvPr/>
        </p:nvSpPr>
        <p:spPr>
          <a:xfrm>
            <a:off x="7107593" y="3656259"/>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8" name="ZoneTexte 17">
            <a:extLst>
              <a:ext uri="{FF2B5EF4-FFF2-40B4-BE49-F238E27FC236}">
                <a16:creationId xmlns:a16="http://schemas.microsoft.com/office/drawing/2014/main" id="{1D3BA193-81FC-1732-A60A-C1552D8D9995}"/>
              </a:ext>
            </a:extLst>
          </p:cNvPr>
          <p:cNvSpPr txBox="1"/>
          <p:nvPr/>
        </p:nvSpPr>
        <p:spPr>
          <a:xfrm>
            <a:off x="7741922" y="2580071"/>
            <a:ext cx="4023538" cy="276999"/>
          </a:xfrm>
          <a:prstGeom prst="rect">
            <a:avLst/>
          </a:prstGeom>
          <a:noFill/>
        </p:spPr>
        <p:txBody>
          <a:bodyPr wrap="square" rtlCol="0">
            <a:spAutoFit/>
          </a:bodyPr>
          <a:lstStyle/>
          <a:p>
            <a:r>
              <a:rPr lang="fr-FR" sz="1200" b="1" u="sng" dirty="0"/>
              <a:t>Prédiction des classifications :</a:t>
            </a:r>
          </a:p>
        </p:txBody>
      </p:sp>
      <p:sp>
        <p:nvSpPr>
          <p:cNvPr id="19" name="ZoneTexte 18">
            <a:extLst>
              <a:ext uri="{FF2B5EF4-FFF2-40B4-BE49-F238E27FC236}">
                <a16:creationId xmlns:a16="http://schemas.microsoft.com/office/drawing/2014/main" id="{A1317C09-4779-D5A7-5553-8053898B4C17}"/>
              </a:ext>
            </a:extLst>
          </p:cNvPr>
          <p:cNvSpPr txBox="1"/>
          <p:nvPr/>
        </p:nvSpPr>
        <p:spPr>
          <a:xfrm>
            <a:off x="7741921" y="5173153"/>
            <a:ext cx="3736413" cy="461665"/>
          </a:xfrm>
          <a:prstGeom prst="rect">
            <a:avLst/>
          </a:prstGeom>
          <a:noFill/>
        </p:spPr>
        <p:txBody>
          <a:bodyPr wrap="square" rtlCol="0">
            <a:spAutoFit/>
          </a:bodyPr>
          <a:lstStyle/>
          <a:p>
            <a:r>
              <a:rPr lang="fr-FR" sz="1200" dirty="0"/>
              <a:t>Nous pouvons remarquer que l’ensemble des 10 points ont été prédits correctement par le modèle</a:t>
            </a:r>
          </a:p>
        </p:txBody>
      </p:sp>
      <p:cxnSp>
        <p:nvCxnSpPr>
          <p:cNvPr id="20" name="Connecteur droit avec flèche 19">
            <a:extLst>
              <a:ext uri="{FF2B5EF4-FFF2-40B4-BE49-F238E27FC236}">
                <a16:creationId xmlns:a16="http://schemas.microsoft.com/office/drawing/2014/main" id="{C54AEA2F-502B-01D1-371F-D6A70D022CE6}"/>
              </a:ext>
            </a:extLst>
          </p:cNvPr>
          <p:cNvCxnSpPr>
            <a:cxnSpLocks/>
          </p:cNvCxnSpPr>
          <p:nvPr/>
        </p:nvCxnSpPr>
        <p:spPr>
          <a:xfrm flipH="1" flipV="1">
            <a:off x="4688849" y="3883603"/>
            <a:ext cx="2973484" cy="1719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5ED482E9-1CFC-2A63-6736-9B24004B1484}"/>
              </a:ext>
            </a:extLst>
          </p:cNvPr>
          <p:cNvCxnSpPr>
            <a:cxnSpLocks/>
          </p:cNvCxnSpPr>
          <p:nvPr/>
        </p:nvCxnSpPr>
        <p:spPr>
          <a:xfrm flipH="1">
            <a:off x="3725333" y="3054467"/>
            <a:ext cx="4016589" cy="8291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 en angle 28">
            <a:extLst>
              <a:ext uri="{FF2B5EF4-FFF2-40B4-BE49-F238E27FC236}">
                <a16:creationId xmlns:a16="http://schemas.microsoft.com/office/drawing/2014/main" id="{533F0536-A558-6709-8B99-39FF9293BCAB}"/>
              </a:ext>
            </a:extLst>
          </p:cNvPr>
          <p:cNvCxnSpPr>
            <a:cxnSpLocks/>
          </p:cNvCxnSpPr>
          <p:nvPr/>
        </p:nvCxnSpPr>
        <p:spPr>
          <a:xfrm rot="10800000">
            <a:off x="2863784" y="3469037"/>
            <a:ext cx="4856133" cy="1238431"/>
          </a:xfrm>
          <a:prstGeom prst="bentConnector3">
            <a:avLst>
              <a:gd name="adj1" fmla="val 9986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726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28542" y="1978026"/>
            <a:ext cx="3081576" cy="1746762"/>
          </a:xfrm>
        </p:spPr>
        <p:txBody>
          <a:bodyPr rtlCol="0">
            <a:normAutofit/>
          </a:bodyPr>
          <a:lstStyle/>
          <a:p>
            <a:pPr rtl="0"/>
            <a:r>
              <a:rPr lang="fr-FR" dirty="0">
                <a:solidFill>
                  <a:srgbClr val="FFFFFF"/>
                </a:solidFill>
              </a:rPr>
              <a:t>Merci</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4023950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C564B081-C665-458B-8070-8B9C06B2BEC9}"/>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Site à WEBSCRAPPER</a:t>
            </a:r>
          </a:p>
        </p:txBody>
      </p:sp>
      <p:pic>
        <p:nvPicPr>
          <p:cNvPr id="2" name="Image 1">
            <a:extLst>
              <a:ext uri="{FF2B5EF4-FFF2-40B4-BE49-F238E27FC236}">
                <a16:creationId xmlns:a16="http://schemas.microsoft.com/office/drawing/2014/main" id="{C2AA8632-CC4C-CC7F-C86F-6D44DCC3EA94}"/>
              </a:ext>
            </a:extLst>
          </p:cNvPr>
          <p:cNvPicPr>
            <a:picLocks noChangeAspect="1"/>
          </p:cNvPicPr>
          <p:nvPr/>
        </p:nvPicPr>
        <p:blipFill>
          <a:blip r:embed="rId2"/>
          <a:stretch>
            <a:fillRect/>
          </a:stretch>
        </p:blipFill>
        <p:spPr>
          <a:xfrm>
            <a:off x="1126065" y="2074333"/>
            <a:ext cx="9694335" cy="4110750"/>
          </a:xfrm>
          <a:prstGeom prst="rect">
            <a:avLst/>
          </a:prstGeom>
        </p:spPr>
      </p:pic>
      <p:sp>
        <p:nvSpPr>
          <p:cNvPr id="3" name="Rectangle : coins arrondis 2">
            <a:extLst>
              <a:ext uri="{FF2B5EF4-FFF2-40B4-BE49-F238E27FC236}">
                <a16:creationId xmlns:a16="http://schemas.microsoft.com/office/drawing/2014/main" id="{8D7AA5CD-9DEA-A51F-A880-0BBF2B5FFCD5}"/>
              </a:ext>
            </a:extLst>
          </p:cNvPr>
          <p:cNvSpPr/>
          <p:nvPr/>
        </p:nvSpPr>
        <p:spPr>
          <a:xfrm>
            <a:off x="1126064" y="4114800"/>
            <a:ext cx="9694335" cy="2289705"/>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C20D19AD-FD64-240C-354E-871BB3C472BC}"/>
              </a:ext>
            </a:extLst>
          </p:cNvPr>
          <p:cNvSpPr/>
          <p:nvPr/>
        </p:nvSpPr>
        <p:spPr>
          <a:xfrm>
            <a:off x="3378200" y="2882898"/>
            <a:ext cx="1498599" cy="1012479"/>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3774A3DD-DCE0-6C42-4185-E2C7ACA9D082}"/>
              </a:ext>
            </a:extLst>
          </p:cNvPr>
          <p:cNvSpPr/>
          <p:nvPr/>
        </p:nvSpPr>
        <p:spPr>
          <a:xfrm>
            <a:off x="5715000" y="2650067"/>
            <a:ext cx="1574800" cy="232832"/>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A78B3BC7-346C-C69C-3A43-B7A60CBB87F1}"/>
              </a:ext>
            </a:extLst>
          </p:cNvPr>
          <p:cNvSpPr/>
          <p:nvPr/>
        </p:nvSpPr>
        <p:spPr>
          <a:xfrm>
            <a:off x="5080000" y="2650065"/>
            <a:ext cx="441234" cy="232833"/>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8985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4" descr="Valeurs numériqu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r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fr-FR" dirty="0"/>
              <a:t>Programme de la présentation</a:t>
            </a:r>
          </a:p>
        </p:txBody>
      </p:sp>
      <p:graphicFrame>
        <p:nvGraphicFramePr>
          <p:cNvPr id="6" name="Espace réservé du contenu 5" descr="Graphique 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261836252"/>
              </p:ext>
            </p:extLst>
          </p:nvPr>
        </p:nvGraphicFramePr>
        <p:xfrm>
          <a:off x="719571" y="2198254"/>
          <a:ext cx="7615907"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1791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469900" y="656682"/>
            <a:ext cx="11163300" cy="954107"/>
          </a:xfrm>
          <a:prstGeom prst="rect">
            <a:avLst/>
          </a:prstGeom>
          <a:noFill/>
        </p:spPr>
        <p:txBody>
          <a:bodyPr wrap="square" rtlCol="0">
            <a:spAutoFit/>
          </a:bodyPr>
          <a:lstStyle/>
          <a:p>
            <a:r>
              <a:rPr lang="fr-FR" sz="2800" dirty="0">
                <a:solidFill>
                  <a:schemeClr val="bg1"/>
                </a:solidFill>
              </a:rPr>
              <a:t>Analyse prédictive de données non-structurées par l'intelligence artificielle.</a:t>
            </a:r>
          </a:p>
          <a:p>
            <a:r>
              <a:rPr lang="fr-FR" sz="2800" dirty="0">
                <a:solidFill>
                  <a:schemeClr val="bg1"/>
                </a:solidFill>
              </a:rPr>
              <a:t>Choix du modèle CNN</a:t>
            </a:r>
          </a:p>
        </p:txBody>
      </p:sp>
      <p:sp>
        <p:nvSpPr>
          <p:cNvPr id="5" name="ZoneTexte 4">
            <a:extLst>
              <a:ext uri="{FF2B5EF4-FFF2-40B4-BE49-F238E27FC236}">
                <a16:creationId xmlns:a16="http://schemas.microsoft.com/office/drawing/2014/main" id="{ABA2CBDE-A43F-4847-8335-FEC38DFE8373}"/>
              </a:ext>
            </a:extLst>
          </p:cNvPr>
          <p:cNvSpPr txBox="1"/>
          <p:nvPr/>
        </p:nvSpPr>
        <p:spPr>
          <a:xfrm>
            <a:off x="431800" y="1859160"/>
            <a:ext cx="11239500" cy="830997"/>
          </a:xfrm>
          <a:prstGeom prst="rect">
            <a:avLst/>
          </a:prstGeom>
          <a:noFill/>
        </p:spPr>
        <p:txBody>
          <a:bodyPr wrap="square" rtlCol="0">
            <a:spAutoFit/>
          </a:bodyPr>
          <a:lstStyle/>
          <a:p>
            <a:r>
              <a:rPr lang="fr-FR" sz="1200" b="1" u="sng" dirty="0"/>
              <a:t>Objectif :</a:t>
            </a:r>
          </a:p>
          <a:p>
            <a:r>
              <a:rPr lang="fr-FR" sz="1200" dirty="0"/>
              <a:t>L’objectif de ce bloc est de pouvoir mettre en place un algorithme permettant d’effectuer la reconnaissance d’insectes à travers des images et donc reconnaître s’il s’agit d’Abeille, Papillon et Coccinelle sur l’image.</a:t>
            </a:r>
          </a:p>
          <a:p>
            <a:r>
              <a:rPr lang="fr-FR" sz="1200" dirty="0"/>
              <a:t>Nous avons collecté trois </a:t>
            </a:r>
            <a:r>
              <a:rPr lang="fr-FR" sz="1200" dirty="0" err="1"/>
              <a:t>datasets</a:t>
            </a:r>
            <a:r>
              <a:rPr lang="fr-FR" sz="1200" dirty="0"/>
              <a:t> d’images (un pour chaque insecte) et nous avons choisi un modèle CNN pour effectuer la reconnaissance d’insecte.</a:t>
            </a:r>
          </a:p>
        </p:txBody>
      </p:sp>
      <p:sp>
        <p:nvSpPr>
          <p:cNvPr id="4" name="ZoneTexte 3">
            <a:extLst>
              <a:ext uri="{FF2B5EF4-FFF2-40B4-BE49-F238E27FC236}">
                <a16:creationId xmlns:a16="http://schemas.microsoft.com/office/drawing/2014/main" id="{7B296ABC-7E8E-4232-A5C1-2F6CB27B6273}"/>
              </a:ext>
            </a:extLst>
          </p:cNvPr>
          <p:cNvSpPr txBox="1"/>
          <p:nvPr/>
        </p:nvSpPr>
        <p:spPr>
          <a:xfrm>
            <a:off x="469900" y="2753863"/>
            <a:ext cx="11163300" cy="1200329"/>
          </a:xfrm>
          <a:prstGeom prst="rect">
            <a:avLst/>
          </a:prstGeom>
          <a:noFill/>
        </p:spPr>
        <p:txBody>
          <a:bodyPr wrap="square" rtlCol="0">
            <a:spAutoFit/>
          </a:bodyPr>
          <a:lstStyle/>
          <a:p>
            <a:r>
              <a:rPr lang="fr-FR" sz="1200" b="1" u="sng" dirty="0"/>
              <a:t>Pourquoi le choix d’un modèle CNN ?</a:t>
            </a:r>
          </a:p>
          <a:p>
            <a:r>
              <a:rPr lang="fr-FR" sz="1200" dirty="0"/>
              <a:t>Un </a:t>
            </a:r>
            <a:r>
              <a:rPr lang="fr-FR" sz="1200" dirty="0" err="1"/>
              <a:t>Convolutional</a:t>
            </a:r>
            <a:r>
              <a:rPr lang="fr-FR" sz="1200" dirty="0"/>
              <a:t> Neural Network (CNN) est une classe de réseaux de neurones profonds conçue spécifiquement pour traiter des données structurées en grille, telles que des images. Les CNN utilisent des opérations de convolution pour détecter des motifs locaux dans l'entrée, des opérations de </a:t>
            </a:r>
            <a:r>
              <a:rPr lang="fr-FR" sz="1200" dirty="0" err="1"/>
              <a:t>pooling</a:t>
            </a:r>
            <a:r>
              <a:rPr lang="fr-FR" sz="1200" dirty="0"/>
              <a:t> pour réduire la dimensionnalité de la représentation, et des couches entièrement connectées pour effectuer la classification finale.</a:t>
            </a:r>
          </a:p>
          <a:p>
            <a:r>
              <a:rPr lang="fr-FR" sz="1200" dirty="0"/>
              <a:t>Les CNN ont une efficacité accrue sur la classification des images et c’est pour cela que nous avons porté notre choix sur ce modèle et non un autre.</a:t>
            </a:r>
          </a:p>
          <a:p>
            <a:r>
              <a:rPr lang="fr-FR" sz="1200" dirty="0"/>
              <a:t>Voici le principe d’un réseau convolutif :</a:t>
            </a:r>
          </a:p>
        </p:txBody>
      </p:sp>
      <p:pic>
        <p:nvPicPr>
          <p:cNvPr id="6" name="Image 5">
            <a:extLst>
              <a:ext uri="{FF2B5EF4-FFF2-40B4-BE49-F238E27FC236}">
                <a16:creationId xmlns:a16="http://schemas.microsoft.com/office/drawing/2014/main" id="{1862EDD1-9119-764B-5354-E82EC742AB2B}"/>
              </a:ext>
            </a:extLst>
          </p:cNvPr>
          <p:cNvPicPr>
            <a:picLocks noChangeAspect="1"/>
          </p:cNvPicPr>
          <p:nvPr/>
        </p:nvPicPr>
        <p:blipFill>
          <a:blip r:embed="rId2"/>
          <a:stretch>
            <a:fillRect/>
          </a:stretch>
        </p:blipFill>
        <p:spPr>
          <a:xfrm>
            <a:off x="2404973" y="3954192"/>
            <a:ext cx="6112052" cy="1746301"/>
          </a:xfrm>
          <a:prstGeom prst="rect">
            <a:avLst/>
          </a:prstGeom>
        </p:spPr>
      </p:pic>
      <p:pic>
        <p:nvPicPr>
          <p:cNvPr id="8" name="Image 7">
            <a:extLst>
              <a:ext uri="{FF2B5EF4-FFF2-40B4-BE49-F238E27FC236}">
                <a16:creationId xmlns:a16="http://schemas.microsoft.com/office/drawing/2014/main" id="{0AEC0E66-95B6-907D-81FC-2B99F3902991}"/>
              </a:ext>
            </a:extLst>
          </p:cNvPr>
          <p:cNvPicPr>
            <a:picLocks noChangeAspect="1"/>
          </p:cNvPicPr>
          <p:nvPr/>
        </p:nvPicPr>
        <p:blipFill>
          <a:blip r:embed="rId3"/>
          <a:stretch>
            <a:fillRect/>
          </a:stretch>
        </p:blipFill>
        <p:spPr>
          <a:xfrm>
            <a:off x="4427393" y="5836361"/>
            <a:ext cx="2067213" cy="152421"/>
          </a:xfrm>
          <a:prstGeom prst="rect">
            <a:avLst/>
          </a:prstGeom>
        </p:spPr>
      </p:pic>
    </p:spTree>
    <p:extLst>
      <p:ext uri="{BB962C8B-B14F-4D97-AF65-F5344CB8AC3E}">
        <p14:creationId xmlns:p14="http://schemas.microsoft.com/office/powerpoint/2010/main" val="2480683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Schéma de construction du Modèle CNN</a:t>
            </a:r>
          </a:p>
        </p:txBody>
      </p:sp>
      <p:sp>
        <p:nvSpPr>
          <p:cNvPr id="2" name="ZoneTexte 1">
            <a:extLst>
              <a:ext uri="{FF2B5EF4-FFF2-40B4-BE49-F238E27FC236}">
                <a16:creationId xmlns:a16="http://schemas.microsoft.com/office/drawing/2014/main" id="{B97618B0-FD3C-0347-1F36-FE533AEAF180}"/>
              </a:ext>
            </a:extLst>
          </p:cNvPr>
          <p:cNvSpPr txBox="1"/>
          <p:nvPr/>
        </p:nvSpPr>
        <p:spPr>
          <a:xfrm>
            <a:off x="476250" y="2225446"/>
            <a:ext cx="11239500" cy="276999"/>
          </a:xfrm>
          <a:prstGeom prst="rect">
            <a:avLst/>
          </a:prstGeom>
          <a:noFill/>
        </p:spPr>
        <p:txBody>
          <a:bodyPr wrap="square" rtlCol="0">
            <a:spAutoFit/>
          </a:bodyPr>
          <a:lstStyle/>
          <a:p>
            <a:r>
              <a:rPr lang="fr-FR" sz="1200" b="1" u="sng" dirty="0"/>
              <a:t>Voici les différentes étapes montrant la construction et l’utilisation du modèle : </a:t>
            </a:r>
            <a:endParaRPr lang="fr-FR" sz="1200" dirty="0"/>
          </a:p>
        </p:txBody>
      </p:sp>
      <p:sp>
        <p:nvSpPr>
          <p:cNvPr id="3" name="Rectangle : coins arrondis 2">
            <a:extLst>
              <a:ext uri="{FF2B5EF4-FFF2-40B4-BE49-F238E27FC236}">
                <a16:creationId xmlns:a16="http://schemas.microsoft.com/office/drawing/2014/main" id="{66BDA768-4409-315E-2FA3-5D2DB2557ADC}"/>
              </a:ext>
            </a:extLst>
          </p:cNvPr>
          <p:cNvSpPr/>
          <p:nvPr/>
        </p:nvSpPr>
        <p:spPr>
          <a:xfrm>
            <a:off x="282605" y="3522134"/>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Travail préparatoire et traitement des images</a:t>
            </a:r>
          </a:p>
        </p:txBody>
      </p:sp>
      <p:sp>
        <p:nvSpPr>
          <p:cNvPr id="4" name="Flèche : droite 3">
            <a:extLst>
              <a:ext uri="{FF2B5EF4-FFF2-40B4-BE49-F238E27FC236}">
                <a16:creationId xmlns:a16="http://schemas.microsoft.com/office/drawing/2014/main" id="{20CC41B9-A298-B930-A19D-99B4AFE1AB7B}"/>
              </a:ext>
            </a:extLst>
          </p:cNvPr>
          <p:cNvSpPr/>
          <p:nvPr/>
        </p:nvSpPr>
        <p:spPr>
          <a:xfrm>
            <a:off x="1543715" y="3809084"/>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6" name="Rectangle : coins arrondis 5">
            <a:extLst>
              <a:ext uri="{FF2B5EF4-FFF2-40B4-BE49-F238E27FC236}">
                <a16:creationId xmlns:a16="http://schemas.microsoft.com/office/drawing/2014/main" id="{C2BF99E4-77CB-3EE9-2987-DED8DE00AF4F}"/>
              </a:ext>
            </a:extLst>
          </p:cNvPr>
          <p:cNvSpPr/>
          <p:nvPr/>
        </p:nvSpPr>
        <p:spPr>
          <a:xfrm>
            <a:off x="2027585" y="3522134"/>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Construction du modèle</a:t>
            </a:r>
          </a:p>
        </p:txBody>
      </p:sp>
      <p:sp>
        <p:nvSpPr>
          <p:cNvPr id="7" name="Flèche : droite 6">
            <a:extLst>
              <a:ext uri="{FF2B5EF4-FFF2-40B4-BE49-F238E27FC236}">
                <a16:creationId xmlns:a16="http://schemas.microsoft.com/office/drawing/2014/main" id="{30EB1022-2347-ED33-ECE4-01B06A06119A}"/>
              </a:ext>
            </a:extLst>
          </p:cNvPr>
          <p:cNvSpPr/>
          <p:nvPr/>
        </p:nvSpPr>
        <p:spPr>
          <a:xfrm>
            <a:off x="3288695" y="3809084"/>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8" name="Rectangle : coins arrondis 7">
            <a:extLst>
              <a:ext uri="{FF2B5EF4-FFF2-40B4-BE49-F238E27FC236}">
                <a16:creationId xmlns:a16="http://schemas.microsoft.com/office/drawing/2014/main" id="{447868EA-741A-3315-606A-80133BF940EF}"/>
              </a:ext>
            </a:extLst>
          </p:cNvPr>
          <p:cNvSpPr/>
          <p:nvPr/>
        </p:nvSpPr>
        <p:spPr>
          <a:xfrm>
            <a:off x="3772565" y="3522134"/>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Compilation du modèle</a:t>
            </a:r>
          </a:p>
        </p:txBody>
      </p:sp>
      <p:sp>
        <p:nvSpPr>
          <p:cNvPr id="9" name="Flèche : droite 8">
            <a:extLst>
              <a:ext uri="{FF2B5EF4-FFF2-40B4-BE49-F238E27FC236}">
                <a16:creationId xmlns:a16="http://schemas.microsoft.com/office/drawing/2014/main" id="{8F50968D-3E2C-DB2F-6753-08B65D5564AD}"/>
              </a:ext>
            </a:extLst>
          </p:cNvPr>
          <p:cNvSpPr/>
          <p:nvPr/>
        </p:nvSpPr>
        <p:spPr>
          <a:xfrm>
            <a:off x="5033675" y="3809084"/>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0" name="Rectangle : coins arrondis 9">
            <a:extLst>
              <a:ext uri="{FF2B5EF4-FFF2-40B4-BE49-F238E27FC236}">
                <a16:creationId xmlns:a16="http://schemas.microsoft.com/office/drawing/2014/main" id="{D6CFF9C0-E1DF-E42D-A60B-F3D5EEC41969}"/>
              </a:ext>
            </a:extLst>
          </p:cNvPr>
          <p:cNvSpPr/>
          <p:nvPr/>
        </p:nvSpPr>
        <p:spPr>
          <a:xfrm>
            <a:off x="5517545" y="3522134"/>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Entrainement initial du modèle</a:t>
            </a:r>
          </a:p>
        </p:txBody>
      </p:sp>
      <p:sp>
        <p:nvSpPr>
          <p:cNvPr id="12" name="Flèche : droite 11">
            <a:extLst>
              <a:ext uri="{FF2B5EF4-FFF2-40B4-BE49-F238E27FC236}">
                <a16:creationId xmlns:a16="http://schemas.microsoft.com/office/drawing/2014/main" id="{68E02233-2512-D0D2-51BD-21C42464900D}"/>
              </a:ext>
            </a:extLst>
          </p:cNvPr>
          <p:cNvSpPr/>
          <p:nvPr/>
        </p:nvSpPr>
        <p:spPr>
          <a:xfrm>
            <a:off x="6778655" y="3809084"/>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3" name="Rectangle : coins arrondis 12">
            <a:extLst>
              <a:ext uri="{FF2B5EF4-FFF2-40B4-BE49-F238E27FC236}">
                <a16:creationId xmlns:a16="http://schemas.microsoft.com/office/drawing/2014/main" id="{AA3180FA-E929-06BA-F40A-039EB2C2C3A3}"/>
              </a:ext>
            </a:extLst>
          </p:cNvPr>
          <p:cNvSpPr/>
          <p:nvPr/>
        </p:nvSpPr>
        <p:spPr>
          <a:xfrm>
            <a:off x="7248557" y="3522134"/>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Evaluation du modèle</a:t>
            </a:r>
          </a:p>
        </p:txBody>
      </p:sp>
      <p:sp>
        <p:nvSpPr>
          <p:cNvPr id="14" name="Flèche : droite 13">
            <a:extLst>
              <a:ext uri="{FF2B5EF4-FFF2-40B4-BE49-F238E27FC236}">
                <a16:creationId xmlns:a16="http://schemas.microsoft.com/office/drawing/2014/main" id="{4F2E487D-B026-CB79-4941-315D9B525D3B}"/>
              </a:ext>
            </a:extLst>
          </p:cNvPr>
          <p:cNvSpPr/>
          <p:nvPr/>
        </p:nvSpPr>
        <p:spPr>
          <a:xfrm>
            <a:off x="8509667" y="3809084"/>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5" name="Rectangle : coins arrondis 14">
            <a:extLst>
              <a:ext uri="{FF2B5EF4-FFF2-40B4-BE49-F238E27FC236}">
                <a16:creationId xmlns:a16="http://schemas.microsoft.com/office/drawing/2014/main" id="{ECAD7E31-77DD-4342-9463-707EE3925F38}"/>
              </a:ext>
            </a:extLst>
          </p:cNvPr>
          <p:cNvSpPr/>
          <p:nvPr/>
        </p:nvSpPr>
        <p:spPr>
          <a:xfrm>
            <a:off x="8979569" y="3522134"/>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Fine-Tuning et </a:t>
            </a:r>
            <a:r>
              <a:rPr lang="fr-FR" sz="1300" dirty="0" err="1"/>
              <a:t>unfreeze</a:t>
            </a:r>
            <a:r>
              <a:rPr lang="fr-FR" sz="1300" dirty="0"/>
              <a:t> du modèle</a:t>
            </a:r>
          </a:p>
        </p:txBody>
      </p:sp>
      <p:sp>
        <p:nvSpPr>
          <p:cNvPr id="16" name="Flèche : droite 15">
            <a:extLst>
              <a:ext uri="{FF2B5EF4-FFF2-40B4-BE49-F238E27FC236}">
                <a16:creationId xmlns:a16="http://schemas.microsoft.com/office/drawing/2014/main" id="{08E1918E-AAB5-043B-304F-AA6D72C0A128}"/>
              </a:ext>
            </a:extLst>
          </p:cNvPr>
          <p:cNvSpPr/>
          <p:nvPr/>
        </p:nvSpPr>
        <p:spPr>
          <a:xfrm>
            <a:off x="10240679" y="3809084"/>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17" name="Rectangle : coins arrondis 16">
            <a:extLst>
              <a:ext uri="{FF2B5EF4-FFF2-40B4-BE49-F238E27FC236}">
                <a16:creationId xmlns:a16="http://schemas.microsoft.com/office/drawing/2014/main" id="{C4BC69F9-B0A1-ACE2-A848-B22D4F95E6DD}"/>
              </a:ext>
            </a:extLst>
          </p:cNvPr>
          <p:cNvSpPr/>
          <p:nvPr/>
        </p:nvSpPr>
        <p:spPr>
          <a:xfrm>
            <a:off x="10710581" y="3522134"/>
            <a:ext cx="1261110" cy="850900"/>
          </a:xfrm>
          <a:prstGeom prst="roundRect">
            <a:avLst/>
          </a:prstGeom>
          <a:solidFill>
            <a:schemeClr val="accent1">
              <a:lumMod val="40000"/>
              <a:lumOff val="6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1300" dirty="0"/>
              <a:t>Evaluation du modèle « fine-</a:t>
            </a:r>
            <a:r>
              <a:rPr lang="fr-FR" sz="1300" dirty="0" err="1"/>
              <a:t>tuné</a:t>
            </a:r>
            <a:r>
              <a:rPr lang="fr-FR" sz="1300" dirty="0"/>
              <a:t> »</a:t>
            </a:r>
          </a:p>
        </p:txBody>
      </p:sp>
    </p:spTree>
    <p:extLst>
      <p:ext uri="{BB962C8B-B14F-4D97-AF65-F5344CB8AC3E}">
        <p14:creationId xmlns:p14="http://schemas.microsoft.com/office/powerpoint/2010/main" val="2562489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Travail préparatoire</a:t>
            </a:r>
          </a:p>
        </p:txBody>
      </p:sp>
      <p:sp>
        <p:nvSpPr>
          <p:cNvPr id="2" name="ZoneTexte 1">
            <a:extLst>
              <a:ext uri="{FF2B5EF4-FFF2-40B4-BE49-F238E27FC236}">
                <a16:creationId xmlns:a16="http://schemas.microsoft.com/office/drawing/2014/main" id="{AF732821-15F6-D098-72B5-EC911B74BDF3}"/>
              </a:ext>
            </a:extLst>
          </p:cNvPr>
          <p:cNvSpPr txBox="1"/>
          <p:nvPr/>
        </p:nvSpPr>
        <p:spPr>
          <a:xfrm>
            <a:off x="431800" y="1859160"/>
            <a:ext cx="11239500" cy="276999"/>
          </a:xfrm>
          <a:prstGeom prst="rect">
            <a:avLst/>
          </a:prstGeom>
          <a:noFill/>
        </p:spPr>
        <p:txBody>
          <a:bodyPr wrap="square" rtlCol="0">
            <a:spAutoFit/>
          </a:bodyPr>
          <a:lstStyle/>
          <a:p>
            <a:r>
              <a:rPr lang="fr-FR" sz="1200" dirty="0"/>
              <a:t>Comme pour toute construction d’un modèle, un travail préparatoire est nécessaire :</a:t>
            </a:r>
          </a:p>
        </p:txBody>
      </p:sp>
      <p:sp>
        <p:nvSpPr>
          <p:cNvPr id="4" name="ZoneTexte 3">
            <a:extLst>
              <a:ext uri="{FF2B5EF4-FFF2-40B4-BE49-F238E27FC236}">
                <a16:creationId xmlns:a16="http://schemas.microsoft.com/office/drawing/2014/main" id="{B94961DA-0AC4-74B8-B3B8-138AF205B376}"/>
              </a:ext>
            </a:extLst>
          </p:cNvPr>
          <p:cNvSpPr txBox="1"/>
          <p:nvPr/>
        </p:nvSpPr>
        <p:spPr>
          <a:xfrm>
            <a:off x="431800" y="2136159"/>
            <a:ext cx="7078133" cy="830997"/>
          </a:xfrm>
          <a:prstGeom prst="rect">
            <a:avLst/>
          </a:prstGeom>
          <a:noFill/>
        </p:spPr>
        <p:txBody>
          <a:bodyPr wrap="square" rtlCol="0">
            <a:spAutoFit/>
          </a:bodyPr>
          <a:lstStyle/>
          <a:p>
            <a:pPr algn="just"/>
            <a:r>
              <a:rPr lang="fr-FR" sz="1200" b="1" u="sng" dirty="0"/>
              <a:t>Le recueil des données : </a:t>
            </a:r>
            <a:r>
              <a:rPr lang="fr-FR" sz="1200" b="1" dirty="0"/>
              <a:t> </a:t>
            </a:r>
            <a:r>
              <a:rPr lang="fr-FR" sz="1200" dirty="0"/>
              <a:t>C’est une étape très importante durant laquelle nous avons construit notre </a:t>
            </a:r>
            <a:r>
              <a:rPr lang="fr-FR" sz="1200" dirty="0" err="1"/>
              <a:t>dataset</a:t>
            </a:r>
            <a:r>
              <a:rPr lang="fr-FR" sz="1200" dirty="0"/>
              <a:t> d’images sur les papillons, les abeilles et les coccinelles. Nous avons fait en sorte de sélectionner un maximum d’images hétérogènes afin d’optimiser l’entrainement du modèle.</a:t>
            </a:r>
          </a:p>
          <a:p>
            <a:pPr algn="just"/>
            <a:r>
              <a:rPr lang="fr-FR" sz="1200" dirty="0"/>
              <a:t>Au total nous avons recueilli 6000 images soit 2000 images par insecte.</a:t>
            </a:r>
          </a:p>
        </p:txBody>
      </p:sp>
      <p:pic>
        <p:nvPicPr>
          <p:cNvPr id="7" name="Image 6">
            <a:extLst>
              <a:ext uri="{FF2B5EF4-FFF2-40B4-BE49-F238E27FC236}">
                <a16:creationId xmlns:a16="http://schemas.microsoft.com/office/drawing/2014/main" id="{687D9917-CFA6-81BB-4965-6E4565842AC6}"/>
              </a:ext>
            </a:extLst>
          </p:cNvPr>
          <p:cNvPicPr>
            <a:picLocks noChangeAspect="1"/>
          </p:cNvPicPr>
          <p:nvPr/>
        </p:nvPicPr>
        <p:blipFill>
          <a:blip r:embed="rId2"/>
          <a:stretch>
            <a:fillRect/>
          </a:stretch>
        </p:blipFill>
        <p:spPr>
          <a:xfrm>
            <a:off x="9285442" y="2255520"/>
            <a:ext cx="1272403" cy="1053940"/>
          </a:xfrm>
          <a:prstGeom prst="rect">
            <a:avLst/>
          </a:prstGeom>
        </p:spPr>
      </p:pic>
      <p:pic>
        <p:nvPicPr>
          <p:cNvPr id="9" name="Image 8">
            <a:extLst>
              <a:ext uri="{FF2B5EF4-FFF2-40B4-BE49-F238E27FC236}">
                <a16:creationId xmlns:a16="http://schemas.microsoft.com/office/drawing/2014/main" id="{329AB983-BAB3-DC4A-3144-415DBA7291B4}"/>
              </a:ext>
            </a:extLst>
          </p:cNvPr>
          <p:cNvPicPr>
            <a:picLocks noChangeAspect="1"/>
          </p:cNvPicPr>
          <p:nvPr/>
        </p:nvPicPr>
        <p:blipFill>
          <a:blip r:embed="rId3"/>
          <a:stretch>
            <a:fillRect/>
          </a:stretch>
        </p:blipFill>
        <p:spPr>
          <a:xfrm>
            <a:off x="7907866" y="2234850"/>
            <a:ext cx="1271414" cy="1053122"/>
          </a:xfrm>
          <a:prstGeom prst="rect">
            <a:avLst/>
          </a:prstGeom>
        </p:spPr>
      </p:pic>
      <p:pic>
        <p:nvPicPr>
          <p:cNvPr id="12" name="Image 11">
            <a:extLst>
              <a:ext uri="{FF2B5EF4-FFF2-40B4-BE49-F238E27FC236}">
                <a16:creationId xmlns:a16="http://schemas.microsoft.com/office/drawing/2014/main" id="{A8D3475E-3F18-9B3B-94D3-3ED1457B671F}"/>
              </a:ext>
            </a:extLst>
          </p:cNvPr>
          <p:cNvPicPr>
            <a:picLocks noChangeAspect="1"/>
          </p:cNvPicPr>
          <p:nvPr/>
        </p:nvPicPr>
        <p:blipFill>
          <a:blip r:embed="rId4"/>
          <a:stretch>
            <a:fillRect/>
          </a:stretch>
        </p:blipFill>
        <p:spPr>
          <a:xfrm>
            <a:off x="10664008" y="2255520"/>
            <a:ext cx="1394054" cy="1053939"/>
          </a:xfrm>
          <a:prstGeom prst="rect">
            <a:avLst/>
          </a:prstGeom>
        </p:spPr>
      </p:pic>
      <p:sp>
        <p:nvSpPr>
          <p:cNvPr id="13" name="ZoneTexte 12">
            <a:extLst>
              <a:ext uri="{FF2B5EF4-FFF2-40B4-BE49-F238E27FC236}">
                <a16:creationId xmlns:a16="http://schemas.microsoft.com/office/drawing/2014/main" id="{7EC11236-64ED-8F41-10C8-8C8AAD59F700}"/>
              </a:ext>
            </a:extLst>
          </p:cNvPr>
          <p:cNvSpPr txBox="1"/>
          <p:nvPr/>
        </p:nvSpPr>
        <p:spPr>
          <a:xfrm>
            <a:off x="360519" y="3522181"/>
            <a:ext cx="7078133" cy="646331"/>
          </a:xfrm>
          <a:prstGeom prst="rect">
            <a:avLst/>
          </a:prstGeom>
          <a:noFill/>
        </p:spPr>
        <p:txBody>
          <a:bodyPr wrap="square" rtlCol="0">
            <a:spAutoFit/>
          </a:bodyPr>
          <a:lstStyle/>
          <a:p>
            <a:pPr algn="just"/>
            <a:r>
              <a:rPr lang="fr-FR" sz="1200" b="1" u="sng" dirty="0"/>
              <a:t>Spécification de l’emplacement des données : </a:t>
            </a:r>
            <a:r>
              <a:rPr lang="fr-FR" sz="1200" dirty="0"/>
              <a:t>Nous avons stockés et entreposé les données sur google Drive, nous utilisons la méthode drive afin de créer la connexion entre </a:t>
            </a:r>
            <a:r>
              <a:rPr lang="fr-FR" sz="1200" dirty="0" err="1"/>
              <a:t>colab</a:t>
            </a:r>
            <a:r>
              <a:rPr lang="fr-FR" sz="1200" dirty="0"/>
              <a:t> (notre environnement de travail) et google drive (lieu de stockage de nos données).</a:t>
            </a:r>
          </a:p>
        </p:txBody>
      </p:sp>
      <p:pic>
        <p:nvPicPr>
          <p:cNvPr id="15" name="Image 14">
            <a:extLst>
              <a:ext uri="{FF2B5EF4-FFF2-40B4-BE49-F238E27FC236}">
                <a16:creationId xmlns:a16="http://schemas.microsoft.com/office/drawing/2014/main" id="{8C360D15-A85C-3FEB-16D1-320795D9F50C}"/>
              </a:ext>
            </a:extLst>
          </p:cNvPr>
          <p:cNvPicPr>
            <a:picLocks noChangeAspect="1"/>
          </p:cNvPicPr>
          <p:nvPr/>
        </p:nvPicPr>
        <p:blipFill>
          <a:blip r:embed="rId5"/>
          <a:stretch>
            <a:fillRect/>
          </a:stretch>
        </p:blipFill>
        <p:spPr>
          <a:xfrm>
            <a:off x="7914109" y="4418469"/>
            <a:ext cx="4150195" cy="915531"/>
          </a:xfrm>
          <a:prstGeom prst="rect">
            <a:avLst/>
          </a:prstGeom>
        </p:spPr>
      </p:pic>
      <p:sp>
        <p:nvSpPr>
          <p:cNvPr id="16" name="ZoneTexte 15">
            <a:extLst>
              <a:ext uri="{FF2B5EF4-FFF2-40B4-BE49-F238E27FC236}">
                <a16:creationId xmlns:a16="http://schemas.microsoft.com/office/drawing/2014/main" id="{B59215C0-E3C8-6679-40F1-612C7DE215D1}"/>
              </a:ext>
            </a:extLst>
          </p:cNvPr>
          <p:cNvSpPr txBox="1"/>
          <p:nvPr/>
        </p:nvSpPr>
        <p:spPr>
          <a:xfrm>
            <a:off x="360518" y="4353178"/>
            <a:ext cx="7078133" cy="461665"/>
          </a:xfrm>
          <a:prstGeom prst="rect">
            <a:avLst/>
          </a:prstGeom>
          <a:noFill/>
        </p:spPr>
        <p:txBody>
          <a:bodyPr wrap="square" rtlCol="0">
            <a:spAutoFit/>
          </a:bodyPr>
          <a:lstStyle/>
          <a:p>
            <a:pPr algn="just"/>
            <a:r>
              <a:rPr lang="fr-FR" sz="1200" b="1" u="sng" dirty="0"/>
              <a:t>Spécification de l’emplacement des données: </a:t>
            </a:r>
            <a:r>
              <a:rPr lang="fr-FR" sz="1200" dirty="0"/>
              <a:t>Nous allons splitter les données en trois dossiers différents afin de faciliter le l’entraînement du modèle : un dossier Train, un dossier Val et un dossier Test</a:t>
            </a:r>
          </a:p>
        </p:txBody>
      </p:sp>
      <p:pic>
        <p:nvPicPr>
          <p:cNvPr id="18" name="Image 17">
            <a:extLst>
              <a:ext uri="{FF2B5EF4-FFF2-40B4-BE49-F238E27FC236}">
                <a16:creationId xmlns:a16="http://schemas.microsoft.com/office/drawing/2014/main" id="{38CD3A2F-FA67-E7A1-2013-1D77FBD8B0CA}"/>
              </a:ext>
            </a:extLst>
          </p:cNvPr>
          <p:cNvPicPr>
            <a:picLocks noChangeAspect="1"/>
          </p:cNvPicPr>
          <p:nvPr/>
        </p:nvPicPr>
        <p:blipFill>
          <a:blip r:embed="rId6"/>
          <a:stretch>
            <a:fillRect/>
          </a:stretch>
        </p:blipFill>
        <p:spPr>
          <a:xfrm>
            <a:off x="7914109" y="3548541"/>
            <a:ext cx="4143953" cy="571580"/>
          </a:xfrm>
          <a:prstGeom prst="rect">
            <a:avLst/>
          </a:prstGeom>
        </p:spPr>
      </p:pic>
      <p:sp>
        <p:nvSpPr>
          <p:cNvPr id="19" name="ZoneTexte 18">
            <a:extLst>
              <a:ext uri="{FF2B5EF4-FFF2-40B4-BE49-F238E27FC236}">
                <a16:creationId xmlns:a16="http://schemas.microsoft.com/office/drawing/2014/main" id="{D613B685-97F9-4A81-8A35-2DC387DD6D62}"/>
              </a:ext>
            </a:extLst>
          </p:cNvPr>
          <p:cNvSpPr txBox="1"/>
          <p:nvPr/>
        </p:nvSpPr>
        <p:spPr>
          <a:xfrm>
            <a:off x="360518" y="5485595"/>
            <a:ext cx="7078133" cy="461665"/>
          </a:xfrm>
          <a:prstGeom prst="rect">
            <a:avLst/>
          </a:prstGeom>
          <a:noFill/>
        </p:spPr>
        <p:txBody>
          <a:bodyPr wrap="square" rtlCol="0">
            <a:spAutoFit/>
          </a:bodyPr>
          <a:lstStyle/>
          <a:p>
            <a:pPr algn="just"/>
            <a:r>
              <a:rPr lang="fr-FR" sz="1200" b="1" u="sng" dirty="0"/>
              <a:t>Import des bibliothèques nécessaires : </a:t>
            </a:r>
            <a:r>
              <a:rPr lang="fr-FR" sz="1200" dirty="0"/>
              <a:t>Comme pour tout travail avec le langage Python, nous important les différentes bibliothèques nécessaire à la conception du programme.</a:t>
            </a:r>
          </a:p>
        </p:txBody>
      </p:sp>
      <p:pic>
        <p:nvPicPr>
          <p:cNvPr id="21" name="Image 20">
            <a:extLst>
              <a:ext uri="{FF2B5EF4-FFF2-40B4-BE49-F238E27FC236}">
                <a16:creationId xmlns:a16="http://schemas.microsoft.com/office/drawing/2014/main" id="{397AE40A-70BE-3819-D067-590F02907BC4}"/>
              </a:ext>
            </a:extLst>
          </p:cNvPr>
          <p:cNvPicPr>
            <a:picLocks noChangeAspect="1"/>
          </p:cNvPicPr>
          <p:nvPr/>
        </p:nvPicPr>
        <p:blipFill>
          <a:blip r:embed="rId7"/>
          <a:stretch>
            <a:fillRect/>
          </a:stretch>
        </p:blipFill>
        <p:spPr>
          <a:xfrm>
            <a:off x="7907866" y="5732063"/>
            <a:ext cx="4150196" cy="885949"/>
          </a:xfrm>
          <a:prstGeom prst="rect">
            <a:avLst/>
          </a:prstGeom>
        </p:spPr>
      </p:pic>
    </p:spTree>
    <p:extLst>
      <p:ext uri="{BB962C8B-B14F-4D97-AF65-F5344CB8AC3E}">
        <p14:creationId xmlns:p14="http://schemas.microsoft.com/office/powerpoint/2010/main" val="4018769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Traitement des images</a:t>
            </a:r>
          </a:p>
        </p:txBody>
      </p:sp>
      <p:sp>
        <p:nvSpPr>
          <p:cNvPr id="3" name="ZoneTexte 2">
            <a:extLst>
              <a:ext uri="{FF2B5EF4-FFF2-40B4-BE49-F238E27FC236}">
                <a16:creationId xmlns:a16="http://schemas.microsoft.com/office/drawing/2014/main" id="{F99BA115-061A-3BB2-69D2-9505DCAACBC9}"/>
              </a:ext>
            </a:extLst>
          </p:cNvPr>
          <p:cNvSpPr txBox="1"/>
          <p:nvPr/>
        </p:nvSpPr>
        <p:spPr>
          <a:xfrm>
            <a:off x="476250" y="1954512"/>
            <a:ext cx="11239500" cy="461665"/>
          </a:xfrm>
          <a:prstGeom prst="rect">
            <a:avLst/>
          </a:prstGeom>
          <a:noFill/>
        </p:spPr>
        <p:txBody>
          <a:bodyPr wrap="square" rtlCol="0">
            <a:spAutoFit/>
          </a:bodyPr>
          <a:lstStyle/>
          <a:p>
            <a:r>
              <a:rPr lang="fr-FR" sz="1200" dirty="0"/>
              <a:t>Afin d’augmenter la diversité des données d'entraînement et améliorer ainsi les performances du modèle, nous avons configuré des objets « </a:t>
            </a:r>
            <a:r>
              <a:rPr lang="fr-FR" sz="1200" dirty="0" err="1"/>
              <a:t>ImageDataGenerator</a:t>
            </a:r>
            <a:r>
              <a:rPr lang="fr-FR" sz="1200" dirty="0"/>
              <a:t> » pour l'augmentation des données d'images.</a:t>
            </a:r>
          </a:p>
        </p:txBody>
      </p:sp>
      <p:pic>
        <p:nvPicPr>
          <p:cNvPr id="5" name="Image 4">
            <a:extLst>
              <a:ext uri="{FF2B5EF4-FFF2-40B4-BE49-F238E27FC236}">
                <a16:creationId xmlns:a16="http://schemas.microsoft.com/office/drawing/2014/main" id="{C2607D8E-E91F-10C2-B7A6-DFCE2D2E73ED}"/>
              </a:ext>
            </a:extLst>
          </p:cNvPr>
          <p:cNvPicPr>
            <a:picLocks noChangeAspect="1"/>
          </p:cNvPicPr>
          <p:nvPr/>
        </p:nvPicPr>
        <p:blipFill>
          <a:blip r:embed="rId2"/>
          <a:stretch>
            <a:fillRect/>
          </a:stretch>
        </p:blipFill>
        <p:spPr>
          <a:xfrm>
            <a:off x="9933376" y="2372255"/>
            <a:ext cx="1850107" cy="2113490"/>
          </a:xfrm>
          <a:prstGeom prst="rect">
            <a:avLst/>
          </a:prstGeom>
        </p:spPr>
      </p:pic>
      <p:sp>
        <p:nvSpPr>
          <p:cNvPr id="7" name="ZoneTexte 6">
            <a:extLst>
              <a:ext uri="{FF2B5EF4-FFF2-40B4-BE49-F238E27FC236}">
                <a16:creationId xmlns:a16="http://schemas.microsoft.com/office/drawing/2014/main" id="{304C5DB8-C392-FBEA-07AC-830BACF16BD5}"/>
              </a:ext>
            </a:extLst>
          </p:cNvPr>
          <p:cNvSpPr txBox="1"/>
          <p:nvPr/>
        </p:nvSpPr>
        <p:spPr>
          <a:xfrm>
            <a:off x="408517" y="2490801"/>
            <a:ext cx="9209616" cy="1569660"/>
          </a:xfrm>
          <a:prstGeom prst="rect">
            <a:avLst/>
          </a:prstGeom>
          <a:noFill/>
        </p:spPr>
        <p:txBody>
          <a:bodyPr wrap="square">
            <a:spAutoFit/>
          </a:bodyPr>
          <a:lstStyle/>
          <a:p>
            <a:r>
              <a:rPr lang="fr-FR" sz="1200" u="sng" dirty="0"/>
              <a:t>Dans le cas présent voici le traitement effectué sur les images :</a:t>
            </a:r>
          </a:p>
          <a:p>
            <a:r>
              <a:rPr lang="fr-FR" sz="1200" dirty="0"/>
              <a:t>- Normaliser les valeurs de pixels des images en les divisant par 255, ramenant ainsi les valeurs à l'intervalle [0, 1] avec le paramètre « </a:t>
            </a:r>
            <a:r>
              <a:rPr lang="fr-FR" sz="1200" dirty="0" err="1"/>
              <a:t>rescale</a:t>
            </a:r>
            <a:r>
              <a:rPr lang="fr-FR" sz="1200" dirty="0"/>
              <a:t> »,</a:t>
            </a:r>
          </a:p>
          <a:p>
            <a:r>
              <a:rPr lang="fr-FR" sz="1200" dirty="0"/>
              <a:t>- Transformation de cisaillement aux images avec un angle maximum de 0.2 avec le paramètre « </a:t>
            </a:r>
            <a:r>
              <a:rPr lang="fr-FR" sz="1200" dirty="0" err="1"/>
              <a:t>shear_range</a:t>
            </a:r>
            <a:r>
              <a:rPr lang="fr-FR" sz="1200" dirty="0"/>
              <a:t> »,</a:t>
            </a:r>
          </a:p>
          <a:p>
            <a:r>
              <a:rPr lang="fr-FR" sz="1200" dirty="0"/>
              <a:t>- Pivotement des images de 20 degrés avec « </a:t>
            </a:r>
            <a:r>
              <a:rPr lang="fr-FR" sz="1200" dirty="0" err="1"/>
              <a:t>rotation_range</a:t>
            </a:r>
            <a:r>
              <a:rPr lang="fr-FR" sz="1200" dirty="0"/>
              <a:t> »,</a:t>
            </a:r>
          </a:p>
          <a:p>
            <a:r>
              <a:rPr lang="fr-FR" sz="1200" dirty="0"/>
              <a:t>- Décalage aléatoire des images (vertical ou horizontale) dans une plage 0,1avec « </a:t>
            </a:r>
            <a:r>
              <a:rPr lang="fr-FR" sz="1200" dirty="0" err="1"/>
              <a:t>width_shift_range</a:t>
            </a:r>
            <a:r>
              <a:rPr lang="fr-FR" sz="1200" dirty="0"/>
              <a:t> » et « </a:t>
            </a:r>
            <a:r>
              <a:rPr lang="fr-FR" sz="1200" dirty="0" err="1"/>
              <a:t>height_shift_range</a:t>
            </a:r>
            <a:r>
              <a:rPr lang="fr-FR" sz="1200" dirty="0"/>
              <a:t> »,</a:t>
            </a:r>
          </a:p>
          <a:p>
            <a:r>
              <a:rPr lang="fr-FR" sz="1200" dirty="0"/>
              <a:t>- Zoom aléatoire aux images dans une plage de [0.9, 1.25] via « </a:t>
            </a:r>
            <a:r>
              <a:rPr lang="fr-FR" sz="1200" dirty="0" err="1"/>
              <a:t>zoom_range</a:t>
            </a:r>
            <a:r>
              <a:rPr lang="fr-FR" sz="1200" dirty="0"/>
              <a:t> »,</a:t>
            </a:r>
          </a:p>
          <a:p>
            <a:r>
              <a:rPr lang="fr-FR" sz="1200" dirty="0"/>
              <a:t>- Ajustement aléatoire de la luminosité aux images dans une plage de [0.5, 1.5],</a:t>
            </a:r>
          </a:p>
          <a:p>
            <a:r>
              <a:rPr lang="fr-FR" sz="1200" dirty="0"/>
              <a:t>- Retournement horizontal et verticale aléatoire des images.</a:t>
            </a:r>
          </a:p>
        </p:txBody>
      </p:sp>
      <p:sp>
        <p:nvSpPr>
          <p:cNvPr id="8" name="Flèche : droite 7">
            <a:extLst>
              <a:ext uri="{FF2B5EF4-FFF2-40B4-BE49-F238E27FC236}">
                <a16:creationId xmlns:a16="http://schemas.microsoft.com/office/drawing/2014/main" id="{84223C4E-8E35-27F4-57B8-1F56E6E85008}"/>
              </a:ext>
            </a:extLst>
          </p:cNvPr>
          <p:cNvSpPr/>
          <p:nvPr/>
        </p:nvSpPr>
        <p:spPr>
          <a:xfrm>
            <a:off x="9291885" y="3173961"/>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9" name="ZoneTexte 8">
            <a:extLst>
              <a:ext uri="{FF2B5EF4-FFF2-40B4-BE49-F238E27FC236}">
                <a16:creationId xmlns:a16="http://schemas.microsoft.com/office/drawing/2014/main" id="{7B3DA5A5-EE4D-CF5A-F708-F6F2B97296AD}"/>
              </a:ext>
            </a:extLst>
          </p:cNvPr>
          <p:cNvSpPr txBox="1"/>
          <p:nvPr/>
        </p:nvSpPr>
        <p:spPr>
          <a:xfrm>
            <a:off x="408517" y="4821793"/>
            <a:ext cx="8625416" cy="1200329"/>
          </a:xfrm>
          <a:prstGeom prst="rect">
            <a:avLst/>
          </a:prstGeom>
          <a:noFill/>
        </p:spPr>
        <p:txBody>
          <a:bodyPr wrap="square" rtlCol="0">
            <a:spAutoFit/>
          </a:bodyPr>
          <a:lstStyle/>
          <a:p>
            <a:r>
              <a:rPr lang="fr-FR" sz="1200" u="sng" dirty="0"/>
              <a:t>Création de flux de données :</a:t>
            </a:r>
            <a:endParaRPr lang="fr-FR" sz="1200" dirty="0"/>
          </a:p>
          <a:p>
            <a:r>
              <a:rPr lang="fr-FR" sz="1200" dirty="0"/>
              <a:t>Nous utilisons ensuite ces générateurs de données configurés pour créer des flux de données d'entraînement, de validation et de test. </a:t>
            </a:r>
          </a:p>
          <a:p>
            <a:r>
              <a:rPr lang="fr-FR" sz="1200" dirty="0"/>
              <a:t>Ces flux de données sont utilisés pour fournir dynamiquement des lots d'images au modèle pendant l'entraînement, la validation et les tests. </a:t>
            </a:r>
          </a:p>
          <a:p>
            <a:r>
              <a:rPr lang="fr-FR" sz="1200" dirty="0"/>
              <a:t>Les données d'entraînement sont augmentées à l'aide des transformations définies dans </a:t>
            </a:r>
            <a:r>
              <a:rPr lang="fr-FR" sz="1200" dirty="0" err="1"/>
              <a:t>train_datagen</a:t>
            </a:r>
            <a:r>
              <a:rPr lang="fr-FR" sz="1200" dirty="0"/>
              <a:t>, tandis que les données de validation et de test sont simplement prétraitées sans augmentation.</a:t>
            </a:r>
          </a:p>
        </p:txBody>
      </p:sp>
      <p:pic>
        <p:nvPicPr>
          <p:cNvPr id="17" name="Image 16">
            <a:extLst>
              <a:ext uri="{FF2B5EF4-FFF2-40B4-BE49-F238E27FC236}">
                <a16:creationId xmlns:a16="http://schemas.microsoft.com/office/drawing/2014/main" id="{0B362324-E60B-71FD-9C11-C8B6EF78E9FE}"/>
              </a:ext>
            </a:extLst>
          </p:cNvPr>
          <p:cNvPicPr>
            <a:picLocks noChangeAspect="1"/>
          </p:cNvPicPr>
          <p:nvPr/>
        </p:nvPicPr>
        <p:blipFill>
          <a:blip r:embed="rId3"/>
          <a:stretch>
            <a:fillRect/>
          </a:stretch>
        </p:blipFill>
        <p:spPr>
          <a:xfrm>
            <a:off x="9933376" y="4673366"/>
            <a:ext cx="1850107" cy="1774185"/>
          </a:xfrm>
          <a:prstGeom prst="rect">
            <a:avLst/>
          </a:prstGeom>
        </p:spPr>
      </p:pic>
      <p:sp>
        <p:nvSpPr>
          <p:cNvPr id="18" name="Flèche : droite 17">
            <a:extLst>
              <a:ext uri="{FF2B5EF4-FFF2-40B4-BE49-F238E27FC236}">
                <a16:creationId xmlns:a16="http://schemas.microsoft.com/office/drawing/2014/main" id="{E61C5AAC-7197-D8CE-165F-FCB2EB771E9D}"/>
              </a:ext>
            </a:extLst>
          </p:cNvPr>
          <p:cNvSpPr/>
          <p:nvPr/>
        </p:nvSpPr>
        <p:spPr>
          <a:xfrm>
            <a:off x="9291885" y="5283459"/>
            <a:ext cx="483870" cy="276999"/>
          </a:xfrm>
          <a:prstGeom prst="rightArrow">
            <a:avLst>
              <a:gd name="adj1" fmla="val 50000"/>
              <a:gd name="adj2" fmla="val 47822"/>
            </a:avLst>
          </a:prstGeom>
          <a:solidFill>
            <a:srgbClr val="FFCC99"/>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Tree>
    <p:extLst>
      <p:ext uri="{BB962C8B-B14F-4D97-AF65-F5344CB8AC3E}">
        <p14:creationId xmlns:p14="http://schemas.microsoft.com/office/powerpoint/2010/main" val="995448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Construction du modèle</a:t>
            </a:r>
          </a:p>
        </p:txBody>
      </p:sp>
      <p:sp>
        <p:nvSpPr>
          <p:cNvPr id="4" name="ZoneTexte 3">
            <a:extLst>
              <a:ext uri="{FF2B5EF4-FFF2-40B4-BE49-F238E27FC236}">
                <a16:creationId xmlns:a16="http://schemas.microsoft.com/office/drawing/2014/main" id="{40226A9E-A42F-DBD1-567C-D1EBA5B5E1B4}"/>
              </a:ext>
            </a:extLst>
          </p:cNvPr>
          <p:cNvSpPr txBox="1"/>
          <p:nvPr/>
        </p:nvSpPr>
        <p:spPr>
          <a:xfrm>
            <a:off x="476250" y="1954512"/>
            <a:ext cx="11239500" cy="646331"/>
          </a:xfrm>
          <a:prstGeom prst="rect">
            <a:avLst/>
          </a:prstGeom>
          <a:noFill/>
        </p:spPr>
        <p:txBody>
          <a:bodyPr wrap="square" rtlCol="0">
            <a:spAutoFit/>
          </a:bodyPr>
          <a:lstStyle/>
          <a:p>
            <a:r>
              <a:rPr lang="fr-FR" sz="1200" dirty="0"/>
              <a:t>Nous avons choisi le modèle "EfficientNetV2B1«  et nous reviendrons sur ce choix à la fin de ce bloc en abordant les optimisations.</a:t>
            </a:r>
          </a:p>
          <a:p>
            <a:endParaRPr lang="fr-FR" sz="1200" u="sng" dirty="0"/>
          </a:p>
          <a:p>
            <a:r>
              <a:rPr lang="fr-FR" sz="1200" u="sng" dirty="0"/>
              <a:t>Voici l’architecture du modèle :</a:t>
            </a:r>
          </a:p>
        </p:txBody>
      </p:sp>
      <p:pic>
        <p:nvPicPr>
          <p:cNvPr id="7" name="Image 6">
            <a:extLst>
              <a:ext uri="{FF2B5EF4-FFF2-40B4-BE49-F238E27FC236}">
                <a16:creationId xmlns:a16="http://schemas.microsoft.com/office/drawing/2014/main" id="{355EF3AC-C660-9004-314E-C502DA16C405}"/>
              </a:ext>
            </a:extLst>
          </p:cNvPr>
          <p:cNvPicPr>
            <a:picLocks noChangeAspect="1"/>
          </p:cNvPicPr>
          <p:nvPr/>
        </p:nvPicPr>
        <p:blipFill>
          <a:blip r:embed="rId2"/>
          <a:stretch>
            <a:fillRect/>
          </a:stretch>
        </p:blipFill>
        <p:spPr>
          <a:xfrm>
            <a:off x="6806053" y="2303877"/>
            <a:ext cx="4909697" cy="3851390"/>
          </a:xfrm>
          <a:prstGeom prst="rect">
            <a:avLst/>
          </a:prstGeom>
        </p:spPr>
      </p:pic>
      <p:sp>
        <p:nvSpPr>
          <p:cNvPr id="8" name="ZoneTexte 7">
            <a:extLst>
              <a:ext uri="{FF2B5EF4-FFF2-40B4-BE49-F238E27FC236}">
                <a16:creationId xmlns:a16="http://schemas.microsoft.com/office/drawing/2014/main" id="{2482716D-E7AF-9BD4-0E3A-8A22322E0E45}"/>
              </a:ext>
            </a:extLst>
          </p:cNvPr>
          <p:cNvSpPr txBox="1"/>
          <p:nvPr/>
        </p:nvSpPr>
        <p:spPr>
          <a:xfrm>
            <a:off x="476250" y="2577561"/>
            <a:ext cx="9209616" cy="1200329"/>
          </a:xfrm>
          <a:prstGeom prst="rect">
            <a:avLst/>
          </a:prstGeom>
          <a:noFill/>
        </p:spPr>
        <p:txBody>
          <a:bodyPr wrap="square">
            <a:spAutoFit/>
          </a:bodyPr>
          <a:lstStyle/>
          <a:p>
            <a:r>
              <a:rPr lang="fr-FR" sz="1200" dirty="0"/>
              <a:t>- La couche d’entrée est définie ici dans le paramétrage du modèle "EfficientNetV2B1« ,</a:t>
            </a:r>
          </a:p>
          <a:p>
            <a:r>
              <a:rPr lang="fr-FR" sz="1200" dirty="0"/>
              <a:t>- Une première couche cachée à 32 Neurones avec couche d’activation </a:t>
            </a:r>
            <a:r>
              <a:rPr lang="fr-FR" sz="1200" dirty="0" err="1"/>
              <a:t>ReLU</a:t>
            </a:r>
            <a:r>
              <a:rPr lang="fr-FR" sz="1200" dirty="0"/>
              <a:t>,</a:t>
            </a:r>
          </a:p>
          <a:p>
            <a:r>
              <a:rPr lang="fr-FR" sz="1200" dirty="0"/>
              <a:t>- Mise en place d’un Drop out pour éviter le sur ajustement,</a:t>
            </a:r>
          </a:p>
          <a:p>
            <a:r>
              <a:rPr lang="fr-FR" sz="1200" dirty="0"/>
              <a:t>- Une seconde couche cachée à 16 Neurones avec couche d’activation </a:t>
            </a:r>
            <a:r>
              <a:rPr lang="fr-FR" sz="1200" dirty="0" err="1"/>
              <a:t>ReLU</a:t>
            </a:r>
            <a:endParaRPr lang="fr-FR" sz="1200" dirty="0"/>
          </a:p>
          <a:p>
            <a:r>
              <a:rPr lang="fr-FR" sz="1200" dirty="0"/>
              <a:t>- Mise en place d’un Drop out pour éviter le sur ajustement,</a:t>
            </a:r>
          </a:p>
          <a:p>
            <a:r>
              <a:rPr lang="fr-FR" sz="1200" dirty="0"/>
              <a:t>- Couche de sortie à 3 Neurones correspondant aux 3 classes (Abeilles, Papillons, Coccinelles),</a:t>
            </a:r>
          </a:p>
        </p:txBody>
      </p:sp>
      <p:sp>
        <p:nvSpPr>
          <p:cNvPr id="9" name="ZoneTexte 8">
            <a:extLst>
              <a:ext uri="{FF2B5EF4-FFF2-40B4-BE49-F238E27FC236}">
                <a16:creationId xmlns:a16="http://schemas.microsoft.com/office/drawing/2014/main" id="{276679F9-F310-88B7-E1AA-B11E057CED5B}"/>
              </a:ext>
            </a:extLst>
          </p:cNvPr>
          <p:cNvSpPr txBox="1"/>
          <p:nvPr/>
        </p:nvSpPr>
        <p:spPr>
          <a:xfrm>
            <a:off x="476250" y="3917467"/>
            <a:ext cx="9209616" cy="2123658"/>
          </a:xfrm>
          <a:prstGeom prst="rect">
            <a:avLst/>
          </a:prstGeom>
          <a:noFill/>
        </p:spPr>
        <p:txBody>
          <a:bodyPr wrap="square">
            <a:spAutoFit/>
          </a:bodyPr>
          <a:lstStyle/>
          <a:p>
            <a:r>
              <a:rPr lang="fr-FR" sz="1200" u="sng" dirty="0"/>
              <a:t>Nous avons ensuite ajusté les paramètres suivants :</a:t>
            </a:r>
          </a:p>
          <a:p>
            <a:endParaRPr lang="fr-FR" sz="1200" dirty="0"/>
          </a:p>
          <a:p>
            <a:r>
              <a:rPr lang="fr-FR" sz="1200" dirty="0"/>
              <a:t>- La précision, le </a:t>
            </a:r>
            <a:r>
              <a:rPr lang="fr-FR" sz="1200" dirty="0" err="1"/>
              <a:t>recall</a:t>
            </a:r>
            <a:r>
              <a:rPr lang="fr-FR" sz="1200" dirty="0"/>
              <a:t> comme métriques</a:t>
            </a:r>
          </a:p>
          <a:p>
            <a:r>
              <a:rPr lang="fr-FR" sz="1200" dirty="0"/>
              <a:t>- L’</a:t>
            </a:r>
            <a:r>
              <a:rPr lang="fr-FR" sz="1200" dirty="0" err="1"/>
              <a:t>optimizer</a:t>
            </a:r>
            <a:r>
              <a:rPr lang="fr-FR" sz="1200" dirty="0"/>
              <a:t> "</a:t>
            </a:r>
            <a:r>
              <a:rPr lang="fr-FR" sz="1200" dirty="0" err="1"/>
              <a:t>RMSprop</a:t>
            </a:r>
            <a:r>
              <a:rPr lang="fr-FR" sz="1200" dirty="0"/>
              <a:t>" pour l’entraînement du modèle </a:t>
            </a:r>
          </a:p>
          <a:p>
            <a:r>
              <a:rPr lang="fr-FR" sz="1200" dirty="0"/>
              <a:t>- La fonction de perte "</a:t>
            </a:r>
            <a:r>
              <a:rPr lang="fr-FR" sz="1200" dirty="0" err="1"/>
              <a:t>categorical_crossentropy</a:t>
            </a:r>
            <a:r>
              <a:rPr lang="fr-FR" sz="1200" dirty="0"/>
              <a:t>" qui est très adaptée aux </a:t>
            </a:r>
            <a:r>
              <a:rPr lang="fr-FR" sz="1200" dirty="0" err="1"/>
              <a:t>multiclasses</a:t>
            </a:r>
            <a:endParaRPr lang="fr-FR" sz="1200" dirty="0"/>
          </a:p>
          <a:p>
            <a:r>
              <a:rPr lang="fr-FR" sz="1200" dirty="0"/>
              <a:t>- 30 époques d’entraînement</a:t>
            </a:r>
          </a:p>
          <a:p>
            <a:endParaRPr lang="fr-FR" sz="1200" dirty="0"/>
          </a:p>
          <a:p>
            <a:r>
              <a:rPr lang="fr-FR" sz="1200" dirty="0"/>
              <a:t>Pour le Fine-tuning nous avons repris les même paramètres mais avons modifié le nombre d’époques. </a:t>
            </a:r>
          </a:p>
          <a:p>
            <a:r>
              <a:rPr lang="fr-FR" sz="1200" dirty="0"/>
              <a:t>Pour l’ajuster finalement à 15.</a:t>
            </a:r>
          </a:p>
          <a:p>
            <a:endParaRPr lang="fr-FR" sz="1200" dirty="0"/>
          </a:p>
          <a:p>
            <a:r>
              <a:rPr lang="fr-FR" sz="1200" dirty="0"/>
              <a:t>Finalement, nous avons programmé la sauvegarde des modèles dans un fichier type h5</a:t>
            </a:r>
          </a:p>
        </p:txBody>
      </p:sp>
    </p:spTree>
    <p:extLst>
      <p:ext uri="{BB962C8B-B14F-4D97-AF65-F5344CB8AC3E}">
        <p14:creationId xmlns:p14="http://schemas.microsoft.com/office/powerpoint/2010/main" val="3559210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Construction du modèle</a:t>
            </a:r>
          </a:p>
        </p:txBody>
      </p:sp>
      <p:sp>
        <p:nvSpPr>
          <p:cNvPr id="5" name="ZoneTexte 4">
            <a:extLst>
              <a:ext uri="{FF2B5EF4-FFF2-40B4-BE49-F238E27FC236}">
                <a16:creationId xmlns:a16="http://schemas.microsoft.com/office/drawing/2014/main" id="{F158687D-1B6D-213A-CDE5-D15DC5C3BF05}"/>
              </a:ext>
            </a:extLst>
          </p:cNvPr>
          <p:cNvSpPr txBox="1"/>
          <p:nvPr/>
        </p:nvSpPr>
        <p:spPr>
          <a:xfrm>
            <a:off x="476250" y="1807030"/>
            <a:ext cx="11239500" cy="276999"/>
          </a:xfrm>
          <a:prstGeom prst="rect">
            <a:avLst/>
          </a:prstGeom>
          <a:noFill/>
        </p:spPr>
        <p:txBody>
          <a:bodyPr wrap="square" rtlCol="0">
            <a:spAutoFit/>
          </a:bodyPr>
          <a:lstStyle/>
          <a:p>
            <a:r>
              <a:rPr lang="fr-FR" sz="1200" dirty="0"/>
              <a:t>Voici le code utilisé pour la construction du modèle CNN :</a:t>
            </a:r>
          </a:p>
        </p:txBody>
      </p:sp>
      <p:pic>
        <p:nvPicPr>
          <p:cNvPr id="9" name="Image 8">
            <a:extLst>
              <a:ext uri="{FF2B5EF4-FFF2-40B4-BE49-F238E27FC236}">
                <a16:creationId xmlns:a16="http://schemas.microsoft.com/office/drawing/2014/main" id="{BED9F97D-EABC-E15A-0F74-8772A8D866AF}"/>
              </a:ext>
            </a:extLst>
          </p:cNvPr>
          <p:cNvPicPr>
            <a:picLocks noChangeAspect="1"/>
          </p:cNvPicPr>
          <p:nvPr/>
        </p:nvPicPr>
        <p:blipFill>
          <a:blip r:embed="rId2"/>
          <a:stretch>
            <a:fillRect/>
          </a:stretch>
        </p:blipFill>
        <p:spPr>
          <a:xfrm>
            <a:off x="581192" y="2084029"/>
            <a:ext cx="8221133" cy="3636404"/>
          </a:xfrm>
          <a:prstGeom prst="rect">
            <a:avLst/>
          </a:prstGeom>
        </p:spPr>
      </p:pic>
      <p:sp>
        <p:nvSpPr>
          <p:cNvPr id="10" name="ZoneTexte 9">
            <a:extLst>
              <a:ext uri="{FF2B5EF4-FFF2-40B4-BE49-F238E27FC236}">
                <a16:creationId xmlns:a16="http://schemas.microsoft.com/office/drawing/2014/main" id="{266CD9BC-EAD7-7046-FB23-36D6A04002B7}"/>
              </a:ext>
            </a:extLst>
          </p:cNvPr>
          <p:cNvSpPr txBox="1"/>
          <p:nvPr/>
        </p:nvSpPr>
        <p:spPr>
          <a:xfrm>
            <a:off x="476250" y="5720433"/>
            <a:ext cx="11239500" cy="276999"/>
          </a:xfrm>
          <a:prstGeom prst="rect">
            <a:avLst/>
          </a:prstGeom>
          <a:noFill/>
        </p:spPr>
        <p:txBody>
          <a:bodyPr wrap="square" rtlCol="0">
            <a:spAutoFit/>
          </a:bodyPr>
          <a:lstStyle/>
          <a:p>
            <a:r>
              <a:rPr lang="fr-FR" sz="1200" dirty="0"/>
              <a:t>Nous lançons ensuite la compilation du modèle :</a:t>
            </a:r>
          </a:p>
        </p:txBody>
      </p:sp>
      <p:pic>
        <p:nvPicPr>
          <p:cNvPr id="13" name="Image 12">
            <a:extLst>
              <a:ext uri="{FF2B5EF4-FFF2-40B4-BE49-F238E27FC236}">
                <a16:creationId xmlns:a16="http://schemas.microsoft.com/office/drawing/2014/main" id="{FAC0FDC5-D94A-3331-A29F-E7AE8931E53C}"/>
              </a:ext>
            </a:extLst>
          </p:cNvPr>
          <p:cNvPicPr>
            <a:picLocks noChangeAspect="1"/>
          </p:cNvPicPr>
          <p:nvPr/>
        </p:nvPicPr>
        <p:blipFill>
          <a:blip r:embed="rId3"/>
          <a:stretch>
            <a:fillRect/>
          </a:stretch>
        </p:blipFill>
        <p:spPr>
          <a:xfrm>
            <a:off x="581192" y="5960018"/>
            <a:ext cx="2372056" cy="885949"/>
          </a:xfrm>
          <a:prstGeom prst="rect">
            <a:avLst/>
          </a:prstGeom>
        </p:spPr>
      </p:pic>
    </p:spTree>
    <p:extLst>
      <p:ext uri="{BB962C8B-B14F-4D97-AF65-F5344CB8AC3E}">
        <p14:creationId xmlns:p14="http://schemas.microsoft.com/office/powerpoint/2010/main" val="673268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Entrainement du modèle</a:t>
            </a:r>
          </a:p>
        </p:txBody>
      </p:sp>
      <p:sp>
        <p:nvSpPr>
          <p:cNvPr id="2" name="ZoneTexte 1">
            <a:extLst>
              <a:ext uri="{FF2B5EF4-FFF2-40B4-BE49-F238E27FC236}">
                <a16:creationId xmlns:a16="http://schemas.microsoft.com/office/drawing/2014/main" id="{90461890-AB71-05BF-1541-C3009DAC0994}"/>
              </a:ext>
            </a:extLst>
          </p:cNvPr>
          <p:cNvSpPr txBox="1"/>
          <p:nvPr/>
        </p:nvSpPr>
        <p:spPr>
          <a:xfrm>
            <a:off x="476250" y="1945530"/>
            <a:ext cx="11239500" cy="276999"/>
          </a:xfrm>
          <a:prstGeom prst="rect">
            <a:avLst/>
          </a:prstGeom>
          <a:noFill/>
        </p:spPr>
        <p:txBody>
          <a:bodyPr wrap="square" rtlCol="0">
            <a:spAutoFit/>
          </a:bodyPr>
          <a:lstStyle/>
          <a:p>
            <a:r>
              <a:rPr lang="fr-FR" sz="1200" dirty="0"/>
              <a:t>Afin d’optimiser l’entrainement du modèle nous avons défini plusieurs fonctions qui peuvent être appelées durant l’entraînement du modèle :</a:t>
            </a:r>
          </a:p>
        </p:txBody>
      </p:sp>
      <p:sp>
        <p:nvSpPr>
          <p:cNvPr id="3" name="ZoneTexte 2">
            <a:extLst>
              <a:ext uri="{FF2B5EF4-FFF2-40B4-BE49-F238E27FC236}">
                <a16:creationId xmlns:a16="http://schemas.microsoft.com/office/drawing/2014/main" id="{1B0BD009-01CE-AE62-1079-F4FD9D98865A}"/>
              </a:ext>
            </a:extLst>
          </p:cNvPr>
          <p:cNvSpPr txBox="1"/>
          <p:nvPr/>
        </p:nvSpPr>
        <p:spPr>
          <a:xfrm>
            <a:off x="476250" y="2222529"/>
            <a:ext cx="7287683" cy="3231654"/>
          </a:xfrm>
          <a:prstGeom prst="rect">
            <a:avLst/>
          </a:prstGeom>
          <a:noFill/>
        </p:spPr>
        <p:txBody>
          <a:bodyPr wrap="square">
            <a:spAutoFit/>
          </a:bodyPr>
          <a:lstStyle/>
          <a:p>
            <a:r>
              <a:rPr lang="fr-FR" sz="1200" b="1" u="sng" dirty="0"/>
              <a:t>L'arrêt anticipé (</a:t>
            </a:r>
            <a:r>
              <a:rPr lang="fr-FR" sz="1200" b="1" u="sng" dirty="0" err="1"/>
              <a:t>Early</a:t>
            </a:r>
            <a:r>
              <a:rPr lang="fr-FR" sz="1200" b="1" u="sng" dirty="0"/>
              <a:t> </a:t>
            </a:r>
            <a:r>
              <a:rPr lang="fr-FR" sz="1200" b="1" u="sng" dirty="0" err="1"/>
              <a:t>Stopping</a:t>
            </a:r>
            <a:r>
              <a:rPr lang="fr-FR" sz="1200" b="1" u="sng" dirty="0"/>
              <a:t>):</a:t>
            </a:r>
          </a:p>
          <a:p>
            <a:r>
              <a:rPr lang="fr-FR" sz="1200" dirty="0"/>
              <a:t>C’est une fonction utilisée lors de l'entraînement de modèles de machine </a:t>
            </a:r>
            <a:r>
              <a:rPr lang="fr-FR" sz="1200" dirty="0" err="1"/>
              <a:t>learning</a:t>
            </a:r>
            <a:r>
              <a:rPr lang="fr-FR" sz="1200" dirty="0"/>
              <a:t> pour éviter le surapprentissage (</a:t>
            </a:r>
            <a:r>
              <a:rPr lang="fr-FR" sz="1200" dirty="0" err="1"/>
              <a:t>overfitting</a:t>
            </a:r>
            <a:r>
              <a:rPr lang="fr-FR" sz="1200" dirty="0"/>
              <a:t>).</a:t>
            </a:r>
          </a:p>
          <a:p>
            <a:r>
              <a:rPr lang="fr-FR" sz="1200" dirty="0"/>
              <a:t>L’objectif de cette fonction est de cesser l'entraînement dès qu'il est observé que la performance du modèle sur un ensemble de validation cesse de s'améliorer, même si l'entraînement sur l'ensemble d'entraînement pourrait encore améliorer la performance sur cet ensemble.</a:t>
            </a:r>
          </a:p>
          <a:p>
            <a:endParaRPr lang="fr-FR" sz="1200" dirty="0"/>
          </a:p>
          <a:p>
            <a:r>
              <a:rPr lang="fr-FR" sz="1200" b="1" u="sng" dirty="0"/>
              <a:t>Réduction du taux d'apprentissage sur plateau :</a:t>
            </a:r>
          </a:p>
          <a:p>
            <a:r>
              <a:rPr lang="fr-FR" sz="1200" dirty="0"/>
              <a:t>Cette fonction est en fait un rappel (callback) fréquemment utilisé lors de l'entraînement de modèles de machine </a:t>
            </a:r>
            <a:r>
              <a:rPr lang="fr-FR" sz="1200" dirty="0" err="1"/>
              <a:t>learning</a:t>
            </a:r>
            <a:r>
              <a:rPr lang="fr-FR" sz="1200" dirty="0"/>
              <a:t>. </a:t>
            </a:r>
          </a:p>
          <a:p>
            <a:r>
              <a:rPr lang="fr-FR" sz="1200" dirty="0"/>
              <a:t>Son objectif principal est d'ajuster dynamiquement le taux d'apprentissage pendant l'entraînement Ce qui peut aider à converger plus efficacement vers un minimum global et à éviter la stagnation de l’optimisation.</a:t>
            </a:r>
          </a:p>
          <a:p>
            <a:r>
              <a:rPr lang="fr-FR" sz="1200" dirty="0"/>
              <a:t>Dans notre cas, le taux d'apprentissage sera réduit à 20% de sa valeur actuelle si la perte sur l'ensemble de validation ne s'améliore pas pendant 5 époques consécutives. Le taux d'apprentissage ne descendra pas en dessous de 1e-6.</a:t>
            </a:r>
          </a:p>
          <a:p>
            <a:endParaRPr lang="fr-FR" sz="1200" dirty="0"/>
          </a:p>
          <a:p>
            <a:r>
              <a:rPr lang="fr-FR" sz="1200" b="1" u="sng" dirty="0"/>
              <a:t>Fonction de sauvegarde du modèle avec surveillance de la perte.</a:t>
            </a:r>
          </a:p>
        </p:txBody>
      </p:sp>
      <p:pic>
        <p:nvPicPr>
          <p:cNvPr id="5" name="Image 4">
            <a:extLst>
              <a:ext uri="{FF2B5EF4-FFF2-40B4-BE49-F238E27FC236}">
                <a16:creationId xmlns:a16="http://schemas.microsoft.com/office/drawing/2014/main" id="{45AFE694-CD1C-56C3-73F5-E862033A09C0}"/>
              </a:ext>
            </a:extLst>
          </p:cNvPr>
          <p:cNvPicPr>
            <a:picLocks noChangeAspect="1"/>
          </p:cNvPicPr>
          <p:nvPr/>
        </p:nvPicPr>
        <p:blipFill>
          <a:blip r:embed="rId2"/>
          <a:stretch>
            <a:fillRect/>
          </a:stretch>
        </p:blipFill>
        <p:spPr>
          <a:xfrm>
            <a:off x="7763933" y="2381150"/>
            <a:ext cx="4247073" cy="1219370"/>
          </a:xfrm>
          <a:prstGeom prst="rect">
            <a:avLst/>
          </a:prstGeom>
        </p:spPr>
      </p:pic>
      <p:pic>
        <p:nvPicPr>
          <p:cNvPr id="7" name="Image 6">
            <a:extLst>
              <a:ext uri="{FF2B5EF4-FFF2-40B4-BE49-F238E27FC236}">
                <a16:creationId xmlns:a16="http://schemas.microsoft.com/office/drawing/2014/main" id="{AD484FDE-F358-86FA-CCC9-2AF0E9822317}"/>
              </a:ext>
            </a:extLst>
          </p:cNvPr>
          <p:cNvPicPr>
            <a:picLocks noChangeAspect="1"/>
          </p:cNvPicPr>
          <p:nvPr/>
        </p:nvPicPr>
        <p:blipFill>
          <a:blip r:embed="rId3"/>
          <a:stretch>
            <a:fillRect/>
          </a:stretch>
        </p:blipFill>
        <p:spPr>
          <a:xfrm>
            <a:off x="7763933" y="3759142"/>
            <a:ext cx="4247073" cy="1448002"/>
          </a:xfrm>
          <a:prstGeom prst="rect">
            <a:avLst/>
          </a:prstGeom>
        </p:spPr>
      </p:pic>
      <p:pic>
        <p:nvPicPr>
          <p:cNvPr id="6" name="Image 5">
            <a:extLst>
              <a:ext uri="{FF2B5EF4-FFF2-40B4-BE49-F238E27FC236}">
                <a16:creationId xmlns:a16="http://schemas.microsoft.com/office/drawing/2014/main" id="{20CB6031-C26C-4F9C-220E-9FAEA531CC57}"/>
              </a:ext>
            </a:extLst>
          </p:cNvPr>
          <p:cNvPicPr>
            <a:picLocks noChangeAspect="1"/>
          </p:cNvPicPr>
          <p:nvPr/>
        </p:nvPicPr>
        <p:blipFill>
          <a:blip r:embed="rId4"/>
          <a:stretch>
            <a:fillRect/>
          </a:stretch>
        </p:blipFill>
        <p:spPr>
          <a:xfrm>
            <a:off x="581192" y="5608069"/>
            <a:ext cx="6763694" cy="552527"/>
          </a:xfrm>
          <a:prstGeom prst="rect">
            <a:avLst/>
          </a:prstGeom>
        </p:spPr>
      </p:pic>
    </p:spTree>
    <p:extLst>
      <p:ext uri="{BB962C8B-B14F-4D97-AF65-F5344CB8AC3E}">
        <p14:creationId xmlns:p14="http://schemas.microsoft.com/office/powerpoint/2010/main" val="1101917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Evaluation du modèle après entrainement</a:t>
            </a:r>
          </a:p>
        </p:txBody>
      </p:sp>
      <p:pic>
        <p:nvPicPr>
          <p:cNvPr id="3" name="Image 2">
            <a:extLst>
              <a:ext uri="{FF2B5EF4-FFF2-40B4-BE49-F238E27FC236}">
                <a16:creationId xmlns:a16="http://schemas.microsoft.com/office/drawing/2014/main" id="{4E1C866A-7015-AA81-EDF4-52769405D3A9}"/>
              </a:ext>
            </a:extLst>
          </p:cNvPr>
          <p:cNvPicPr>
            <a:picLocks noChangeAspect="1"/>
          </p:cNvPicPr>
          <p:nvPr/>
        </p:nvPicPr>
        <p:blipFill>
          <a:blip r:embed="rId2"/>
          <a:stretch>
            <a:fillRect/>
          </a:stretch>
        </p:blipFill>
        <p:spPr>
          <a:xfrm>
            <a:off x="771056" y="4097864"/>
            <a:ext cx="3091269" cy="2396333"/>
          </a:xfrm>
          <a:prstGeom prst="rect">
            <a:avLst/>
          </a:prstGeom>
        </p:spPr>
      </p:pic>
      <p:pic>
        <p:nvPicPr>
          <p:cNvPr id="5" name="Image 4">
            <a:extLst>
              <a:ext uri="{FF2B5EF4-FFF2-40B4-BE49-F238E27FC236}">
                <a16:creationId xmlns:a16="http://schemas.microsoft.com/office/drawing/2014/main" id="{5D9617AB-6175-E5B0-85A4-657D7815A0C3}"/>
              </a:ext>
            </a:extLst>
          </p:cNvPr>
          <p:cNvPicPr>
            <a:picLocks noChangeAspect="1"/>
          </p:cNvPicPr>
          <p:nvPr/>
        </p:nvPicPr>
        <p:blipFill>
          <a:blip r:embed="rId3"/>
          <a:stretch>
            <a:fillRect/>
          </a:stretch>
        </p:blipFill>
        <p:spPr>
          <a:xfrm>
            <a:off x="4503548" y="4097865"/>
            <a:ext cx="3091269" cy="2431879"/>
          </a:xfrm>
          <a:prstGeom prst="rect">
            <a:avLst/>
          </a:prstGeom>
        </p:spPr>
      </p:pic>
      <p:pic>
        <p:nvPicPr>
          <p:cNvPr id="7" name="Image 6">
            <a:extLst>
              <a:ext uri="{FF2B5EF4-FFF2-40B4-BE49-F238E27FC236}">
                <a16:creationId xmlns:a16="http://schemas.microsoft.com/office/drawing/2014/main" id="{B720DA00-2256-7434-F199-57172B8D0E29}"/>
              </a:ext>
            </a:extLst>
          </p:cNvPr>
          <p:cNvPicPr>
            <a:picLocks noChangeAspect="1"/>
          </p:cNvPicPr>
          <p:nvPr/>
        </p:nvPicPr>
        <p:blipFill>
          <a:blip r:embed="rId4"/>
          <a:stretch>
            <a:fillRect/>
          </a:stretch>
        </p:blipFill>
        <p:spPr>
          <a:xfrm>
            <a:off x="8530846" y="4069188"/>
            <a:ext cx="2790250" cy="2396332"/>
          </a:xfrm>
          <a:prstGeom prst="rect">
            <a:avLst/>
          </a:prstGeom>
        </p:spPr>
      </p:pic>
      <p:sp>
        <p:nvSpPr>
          <p:cNvPr id="8" name="ZoneTexte 7">
            <a:extLst>
              <a:ext uri="{FF2B5EF4-FFF2-40B4-BE49-F238E27FC236}">
                <a16:creationId xmlns:a16="http://schemas.microsoft.com/office/drawing/2014/main" id="{B4CE0F27-5CBE-1067-0CEF-D2449B35729E}"/>
              </a:ext>
            </a:extLst>
          </p:cNvPr>
          <p:cNvSpPr txBox="1"/>
          <p:nvPr/>
        </p:nvSpPr>
        <p:spPr>
          <a:xfrm>
            <a:off x="476250" y="1945530"/>
            <a:ext cx="3680883" cy="2123658"/>
          </a:xfrm>
          <a:prstGeom prst="rect">
            <a:avLst/>
          </a:prstGeom>
          <a:noFill/>
        </p:spPr>
        <p:txBody>
          <a:bodyPr wrap="square" rtlCol="0">
            <a:spAutoFit/>
          </a:bodyPr>
          <a:lstStyle/>
          <a:p>
            <a:pPr algn="just"/>
            <a:r>
              <a:rPr lang="fr-FR" sz="1200" b="1" u="sng" dirty="0"/>
              <a:t>La "perte" (</a:t>
            </a:r>
            <a:r>
              <a:rPr lang="fr-FR" sz="1200" b="1" u="sng" dirty="0" err="1"/>
              <a:t>loss</a:t>
            </a:r>
            <a:r>
              <a:rPr lang="fr-FR" sz="1200" b="1" u="sng" dirty="0"/>
              <a:t>) : </a:t>
            </a:r>
            <a:r>
              <a:rPr lang="fr-FR" sz="1200" b="1" dirty="0"/>
              <a:t> </a:t>
            </a:r>
            <a:r>
              <a:rPr lang="fr-FR" sz="1200" dirty="0"/>
              <a:t>C’est une mesure qui quantifie la différence entre les valeurs prédites par un modèle et les valeurs réelles (ou étiquettes) des données d'entraînement. L'objectif principal lors de l'entraînement d'un modèle est de minimiser cette perte, ce qui signifie que le modèle apprend à faire des prédictions qui se rapprochent le plus possible des véritables valeurs.</a:t>
            </a:r>
          </a:p>
          <a:p>
            <a:pPr algn="just"/>
            <a:endParaRPr lang="fr-FR" sz="1200" dirty="0"/>
          </a:p>
          <a:p>
            <a:pPr algn="just"/>
            <a:endParaRPr lang="fr-FR" sz="1200" dirty="0"/>
          </a:p>
          <a:p>
            <a:pPr algn="just"/>
            <a:r>
              <a:rPr lang="fr-FR" sz="1200" b="1" u="sng" dirty="0"/>
              <a:t>Voici les résultats de notre modèle :</a:t>
            </a:r>
          </a:p>
        </p:txBody>
      </p:sp>
      <p:sp>
        <p:nvSpPr>
          <p:cNvPr id="9" name="ZoneTexte 8">
            <a:extLst>
              <a:ext uri="{FF2B5EF4-FFF2-40B4-BE49-F238E27FC236}">
                <a16:creationId xmlns:a16="http://schemas.microsoft.com/office/drawing/2014/main" id="{34C9AF1C-FF16-AE76-9C83-28F8218FC3DB}"/>
              </a:ext>
            </a:extLst>
          </p:cNvPr>
          <p:cNvSpPr txBox="1"/>
          <p:nvPr/>
        </p:nvSpPr>
        <p:spPr>
          <a:xfrm>
            <a:off x="4503548" y="1945530"/>
            <a:ext cx="3680883" cy="2123658"/>
          </a:xfrm>
          <a:prstGeom prst="rect">
            <a:avLst/>
          </a:prstGeom>
          <a:noFill/>
        </p:spPr>
        <p:txBody>
          <a:bodyPr wrap="square" rtlCol="0">
            <a:spAutoFit/>
          </a:bodyPr>
          <a:lstStyle/>
          <a:p>
            <a:pPr algn="just"/>
            <a:r>
              <a:rPr lang="fr-FR" sz="1200" b="1" u="sng" dirty="0"/>
              <a:t>L'</a:t>
            </a:r>
            <a:r>
              <a:rPr lang="fr-FR" sz="1200" b="1" u="sng" dirty="0" err="1"/>
              <a:t>accuracy</a:t>
            </a:r>
            <a:r>
              <a:rPr lang="fr-FR" sz="1200" b="1" u="sng" dirty="0"/>
              <a:t> (précision en français)</a:t>
            </a:r>
            <a:r>
              <a:rPr lang="fr-FR" sz="1200" dirty="0"/>
              <a:t> : C’est un métrique couramment utilisée pour évaluer la performance d'un modèle de classification. Elle mesure la proportion de prédictions correctes parmi l'ensemble total des prédictions. Cela représente le rapport entre le nombre d'observations correctement prédites par le modèle et le nombre total d'observations</a:t>
            </a:r>
          </a:p>
          <a:p>
            <a:pPr algn="just"/>
            <a:endParaRPr lang="fr-FR" sz="1200" dirty="0"/>
          </a:p>
          <a:p>
            <a:pPr algn="just"/>
            <a:endParaRPr lang="fr-FR" sz="1200" dirty="0"/>
          </a:p>
          <a:p>
            <a:pPr algn="just"/>
            <a:endParaRPr lang="fr-FR" sz="1200" dirty="0"/>
          </a:p>
          <a:p>
            <a:pPr algn="just"/>
            <a:r>
              <a:rPr lang="fr-FR" sz="1200" b="1" u="sng" dirty="0"/>
              <a:t>Voici les résultats de notre modèle :</a:t>
            </a:r>
          </a:p>
        </p:txBody>
      </p:sp>
      <p:sp>
        <p:nvSpPr>
          <p:cNvPr id="10" name="ZoneTexte 9">
            <a:extLst>
              <a:ext uri="{FF2B5EF4-FFF2-40B4-BE49-F238E27FC236}">
                <a16:creationId xmlns:a16="http://schemas.microsoft.com/office/drawing/2014/main" id="{176492EA-B8DF-3ED6-AB5E-EDE89103A5D0}"/>
              </a:ext>
            </a:extLst>
          </p:cNvPr>
          <p:cNvSpPr txBox="1"/>
          <p:nvPr/>
        </p:nvSpPr>
        <p:spPr>
          <a:xfrm>
            <a:off x="8530846" y="1945530"/>
            <a:ext cx="3680883" cy="2123658"/>
          </a:xfrm>
          <a:prstGeom prst="rect">
            <a:avLst/>
          </a:prstGeom>
          <a:noFill/>
        </p:spPr>
        <p:txBody>
          <a:bodyPr wrap="square" rtlCol="0">
            <a:spAutoFit/>
          </a:bodyPr>
          <a:lstStyle/>
          <a:p>
            <a:pPr algn="just"/>
            <a:r>
              <a:rPr lang="fr-FR" sz="1200" b="1" u="sng" dirty="0"/>
              <a:t>Matrice de confusion </a:t>
            </a:r>
            <a:r>
              <a:rPr lang="fr-FR" sz="1200" dirty="0"/>
              <a:t>: La matrice de confusion est une table qui est utilisée pour évaluer la performance d'un modèle de classification sur un ensemble de données pour lequel les vraies valeurs (étiquettes) sont connues.</a:t>
            </a:r>
          </a:p>
          <a:p>
            <a:pPr algn="just"/>
            <a:endParaRPr lang="fr-FR" sz="1200" dirty="0"/>
          </a:p>
          <a:p>
            <a:pPr algn="just"/>
            <a:endParaRPr lang="fr-FR" sz="1200" dirty="0"/>
          </a:p>
          <a:p>
            <a:pPr algn="just"/>
            <a:endParaRPr lang="fr-FR" sz="1200" dirty="0"/>
          </a:p>
          <a:p>
            <a:pPr algn="just"/>
            <a:endParaRPr lang="fr-FR" sz="1200" dirty="0"/>
          </a:p>
          <a:p>
            <a:pPr algn="just"/>
            <a:endParaRPr lang="fr-FR" sz="1200" dirty="0"/>
          </a:p>
          <a:p>
            <a:pPr algn="just"/>
            <a:r>
              <a:rPr lang="fr-FR" sz="1200" b="1" u="sng" dirty="0"/>
              <a:t>Voici les résultats de notre modèle :</a:t>
            </a:r>
          </a:p>
        </p:txBody>
      </p:sp>
    </p:spTree>
    <p:extLst>
      <p:ext uri="{BB962C8B-B14F-4D97-AF65-F5344CB8AC3E}">
        <p14:creationId xmlns:p14="http://schemas.microsoft.com/office/powerpoint/2010/main" val="21027181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Fine-Tuning du modèle</a:t>
            </a:r>
          </a:p>
        </p:txBody>
      </p:sp>
      <p:sp>
        <p:nvSpPr>
          <p:cNvPr id="2" name="ZoneTexte 1">
            <a:extLst>
              <a:ext uri="{FF2B5EF4-FFF2-40B4-BE49-F238E27FC236}">
                <a16:creationId xmlns:a16="http://schemas.microsoft.com/office/drawing/2014/main" id="{512F8AF6-E45D-CF08-53D4-CC877F7DBD89}"/>
              </a:ext>
            </a:extLst>
          </p:cNvPr>
          <p:cNvSpPr txBox="1"/>
          <p:nvPr/>
        </p:nvSpPr>
        <p:spPr>
          <a:xfrm>
            <a:off x="476250" y="1945530"/>
            <a:ext cx="11239500" cy="1200329"/>
          </a:xfrm>
          <a:prstGeom prst="rect">
            <a:avLst/>
          </a:prstGeom>
          <a:noFill/>
        </p:spPr>
        <p:txBody>
          <a:bodyPr wrap="square" rtlCol="0">
            <a:spAutoFit/>
          </a:bodyPr>
          <a:lstStyle/>
          <a:p>
            <a:r>
              <a:rPr lang="fr-FR" sz="1200" dirty="0"/>
              <a:t>Le fine-tuning (ajustement fin) est une technique utilisée dans le domaine de l'apprentissage profond (</a:t>
            </a:r>
            <a:r>
              <a:rPr lang="fr-FR" sz="1200" dirty="0" err="1"/>
              <a:t>deep</a:t>
            </a:r>
            <a:r>
              <a:rPr lang="fr-FR" sz="1200" dirty="0"/>
              <a:t> </a:t>
            </a:r>
            <a:r>
              <a:rPr lang="fr-FR" sz="1200" dirty="0" err="1"/>
              <a:t>learning</a:t>
            </a:r>
            <a:r>
              <a:rPr lang="fr-FR" sz="1200" dirty="0"/>
              <a:t>) pour améliorer ou adapter un modèle pré-entraîné sur une tâche spécifique. Dans notre cas nous l’utilisons pour adapter le modèle pré-entraîné ‘’EfficientNetV2B13’’.</a:t>
            </a:r>
          </a:p>
          <a:p>
            <a:r>
              <a:rPr lang="fr-FR" sz="1200" dirty="0"/>
              <a:t>Le fine-tuning est particulièrement utile lorsque l’on dispose d'un petit ensemble de données ce qui est notre cas 2000 photos par classe soit 6000 au total. Il nous permet de profiter des connaissances préalablement acquises par le modèle sur des données plus vastes. Cela peut conduire à une convergence plus rapide et à de meilleures performances sur la tâche spécifique.</a:t>
            </a:r>
          </a:p>
          <a:p>
            <a:r>
              <a:rPr lang="fr-FR" sz="1200" dirty="0"/>
              <a:t>Nous avons choisi des fonctions semblables à celle de l’entraînement initial du modèle à savoir :</a:t>
            </a:r>
          </a:p>
        </p:txBody>
      </p:sp>
      <p:sp>
        <p:nvSpPr>
          <p:cNvPr id="3" name="ZoneTexte 2">
            <a:extLst>
              <a:ext uri="{FF2B5EF4-FFF2-40B4-BE49-F238E27FC236}">
                <a16:creationId xmlns:a16="http://schemas.microsoft.com/office/drawing/2014/main" id="{25EF9E52-E4E4-3623-FA45-166E6AE51F1E}"/>
              </a:ext>
            </a:extLst>
          </p:cNvPr>
          <p:cNvSpPr txBox="1"/>
          <p:nvPr/>
        </p:nvSpPr>
        <p:spPr>
          <a:xfrm>
            <a:off x="408514" y="3092886"/>
            <a:ext cx="7287683" cy="276999"/>
          </a:xfrm>
          <a:prstGeom prst="rect">
            <a:avLst/>
          </a:prstGeom>
          <a:noFill/>
        </p:spPr>
        <p:txBody>
          <a:bodyPr wrap="square">
            <a:spAutoFit/>
          </a:bodyPr>
          <a:lstStyle/>
          <a:p>
            <a:r>
              <a:rPr lang="fr-FR" sz="1200" b="1" u="sng" dirty="0"/>
              <a:t>L'arrêt anticipé (</a:t>
            </a:r>
            <a:r>
              <a:rPr lang="fr-FR" sz="1200" b="1" u="sng" dirty="0" err="1"/>
              <a:t>Early</a:t>
            </a:r>
            <a:r>
              <a:rPr lang="fr-FR" sz="1200" b="1" u="sng" dirty="0"/>
              <a:t> </a:t>
            </a:r>
            <a:r>
              <a:rPr lang="fr-FR" sz="1200" b="1" u="sng" dirty="0" err="1"/>
              <a:t>Stopping</a:t>
            </a:r>
            <a:r>
              <a:rPr lang="fr-FR" sz="1200" b="1" u="sng" dirty="0"/>
              <a:t>):</a:t>
            </a:r>
          </a:p>
        </p:txBody>
      </p:sp>
      <p:pic>
        <p:nvPicPr>
          <p:cNvPr id="5" name="Image 4">
            <a:extLst>
              <a:ext uri="{FF2B5EF4-FFF2-40B4-BE49-F238E27FC236}">
                <a16:creationId xmlns:a16="http://schemas.microsoft.com/office/drawing/2014/main" id="{32FB12D3-3BA4-BD6C-05FF-FAA869C363C6}"/>
              </a:ext>
            </a:extLst>
          </p:cNvPr>
          <p:cNvPicPr>
            <a:picLocks noChangeAspect="1"/>
          </p:cNvPicPr>
          <p:nvPr/>
        </p:nvPicPr>
        <p:blipFill rotWithShape="1">
          <a:blip r:embed="rId2"/>
          <a:srcRect b="19268"/>
          <a:stretch/>
        </p:blipFill>
        <p:spPr>
          <a:xfrm>
            <a:off x="476249" y="3429000"/>
            <a:ext cx="5877745" cy="869061"/>
          </a:xfrm>
          <a:prstGeom prst="rect">
            <a:avLst/>
          </a:prstGeom>
        </p:spPr>
      </p:pic>
      <p:sp>
        <p:nvSpPr>
          <p:cNvPr id="6" name="ZoneTexte 5">
            <a:extLst>
              <a:ext uri="{FF2B5EF4-FFF2-40B4-BE49-F238E27FC236}">
                <a16:creationId xmlns:a16="http://schemas.microsoft.com/office/drawing/2014/main" id="{0F5E30B2-C7F0-CEF9-FA47-8332E44F645A}"/>
              </a:ext>
            </a:extLst>
          </p:cNvPr>
          <p:cNvSpPr txBox="1"/>
          <p:nvPr/>
        </p:nvSpPr>
        <p:spPr>
          <a:xfrm>
            <a:off x="408515" y="4298061"/>
            <a:ext cx="7287683" cy="276999"/>
          </a:xfrm>
          <a:prstGeom prst="rect">
            <a:avLst/>
          </a:prstGeom>
          <a:noFill/>
        </p:spPr>
        <p:txBody>
          <a:bodyPr wrap="square">
            <a:spAutoFit/>
          </a:bodyPr>
          <a:lstStyle/>
          <a:p>
            <a:r>
              <a:rPr lang="fr-FR" sz="1200" b="1" u="sng" dirty="0"/>
              <a:t>Réduction du taux d'apprentissage sur plateau :</a:t>
            </a:r>
          </a:p>
        </p:txBody>
      </p:sp>
      <p:sp>
        <p:nvSpPr>
          <p:cNvPr id="7" name="ZoneTexte 6">
            <a:extLst>
              <a:ext uri="{FF2B5EF4-FFF2-40B4-BE49-F238E27FC236}">
                <a16:creationId xmlns:a16="http://schemas.microsoft.com/office/drawing/2014/main" id="{E207D2BF-9E69-40E7-6485-47C569A24F8C}"/>
              </a:ext>
            </a:extLst>
          </p:cNvPr>
          <p:cNvSpPr txBox="1"/>
          <p:nvPr/>
        </p:nvSpPr>
        <p:spPr>
          <a:xfrm>
            <a:off x="408515" y="5727262"/>
            <a:ext cx="7287683" cy="276999"/>
          </a:xfrm>
          <a:prstGeom prst="rect">
            <a:avLst/>
          </a:prstGeom>
          <a:noFill/>
        </p:spPr>
        <p:txBody>
          <a:bodyPr wrap="square">
            <a:spAutoFit/>
          </a:bodyPr>
          <a:lstStyle/>
          <a:p>
            <a:r>
              <a:rPr lang="fr-FR" sz="1200" b="1" u="sng" dirty="0"/>
              <a:t>Fonction de sauvegarde du modèle avec surveillance de la perte.</a:t>
            </a:r>
          </a:p>
        </p:txBody>
      </p:sp>
      <p:pic>
        <p:nvPicPr>
          <p:cNvPr id="9" name="Image 8">
            <a:extLst>
              <a:ext uri="{FF2B5EF4-FFF2-40B4-BE49-F238E27FC236}">
                <a16:creationId xmlns:a16="http://schemas.microsoft.com/office/drawing/2014/main" id="{83CA2D90-3DAB-B09D-775B-102AD58314A1}"/>
              </a:ext>
            </a:extLst>
          </p:cNvPr>
          <p:cNvPicPr>
            <a:picLocks noChangeAspect="1"/>
          </p:cNvPicPr>
          <p:nvPr/>
        </p:nvPicPr>
        <p:blipFill rotWithShape="1">
          <a:blip r:embed="rId3"/>
          <a:srcRect b="9739"/>
          <a:stretch/>
        </p:blipFill>
        <p:spPr>
          <a:xfrm>
            <a:off x="476250" y="4575060"/>
            <a:ext cx="5877745" cy="1152202"/>
          </a:xfrm>
          <a:prstGeom prst="rect">
            <a:avLst/>
          </a:prstGeom>
        </p:spPr>
      </p:pic>
      <p:pic>
        <p:nvPicPr>
          <p:cNvPr id="12" name="Image 11">
            <a:extLst>
              <a:ext uri="{FF2B5EF4-FFF2-40B4-BE49-F238E27FC236}">
                <a16:creationId xmlns:a16="http://schemas.microsoft.com/office/drawing/2014/main" id="{2541D3F4-0AC9-AFB4-AB4E-8D2B702C81C4}"/>
              </a:ext>
            </a:extLst>
          </p:cNvPr>
          <p:cNvPicPr>
            <a:picLocks noChangeAspect="1"/>
          </p:cNvPicPr>
          <p:nvPr/>
        </p:nvPicPr>
        <p:blipFill>
          <a:blip r:embed="rId4"/>
          <a:stretch>
            <a:fillRect/>
          </a:stretch>
        </p:blipFill>
        <p:spPr>
          <a:xfrm>
            <a:off x="476250" y="6004261"/>
            <a:ext cx="5877744" cy="657317"/>
          </a:xfrm>
          <a:prstGeom prst="rect">
            <a:avLst/>
          </a:prstGeom>
        </p:spPr>
      </p:pic>
    </p:spTree>
    <p:extLst>
      <p:ext uri="{BB962C8B-B14F-4D97-AF65-F5344CB8AC3E}">
        <p14:creationId xmlns:p14="http://schemas.microsoft.com/office/powerpoint/2010/main" val="235794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A31E1691-4F64-484A-B9BB-DAFB39513E70}"/>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Extraction des données</a:t>
            </a:r>
          </a:p>
        </p:txBody>
      </p:sp>
      <p:pic>
        <p:nvPicPr>
          <p:cNvPr id="3" name="Image 2">
            <a:extLst>
              <a:ext uri="{FF2B5EF4-FFF2-40B4-BE49-F238E27FC236}">
                <a16:creationId xmlns:a16="http://schemas.microsoft.com/office/drawing/2014/main" id="{3F260B09-97AC-BD56-77A6-CD2055DD7716}"/>
              </a:ext>
            </a:extLst>
          </p:cNvPr>
          <p:cNvPicPr>
            <a:picLocks noChangeAspect="1"/>
          </p:cNvPicPr>
          <p:nvPr/>
        </p:nvPicPr>
        <p:blipFill>
          <a:blip r:embed="rId2"/>
          <a:stretch>
            <a:fillRect/>
          </a:stretch>
        </p:blipFill>
        <p:spPr>
          <a:xfrm>
            <a:off x="2435454" y="3160347"/>
            <a:ext cx="6632284" cy="2410161"/>
          </a:xfrm>
          <a:prstGeom prst="rect">
            <a:avLst/>
          </a:prstGeom>
        </p:spPr>
      </p:pic>
      <p:sp>
        <p:nvSpPr>
          <p:cNvPr id="5" name="ZoneTexte 4">
            <a:extLst>
              <a:ext uri="{FF2B5EF4-FFF2-40B4-BE49-F238E27FC236}">
                <a16:creationId xmlns:a16="http://schemas.microsoft.com/office/drawing/2014/main" id="{4EDEF3B5-8C33-4086-8700-52131C5A6A05}"/>
              </a:ext>
            </a:extLst>
          </p:cNvPr>
          <p:cNvSpPr txBox="1"/>
          <p:nvPr/>
        </p:nvSpPr>
        <p:spPr>
          <a:xfrm>
            <a:off x="498185" y="1816251"/>
            <a:ext cx="11239500" cy="369332"/>
          </a:xfrm>
          <a:prstGeom prst="rect">
            <a:avLst/>
          </a:prstGeom>
          <a:noFill/>
        </p:spPr>
        <p:txBody>
          <a:bodyPr wrap="square" rtlCol="0">
            <a:spAutoFit/>
          </a:bodyPr>
          <a:lstStyle/>
          <a:p>
            <a:r>
              <a:rPr lang="fr-FR" dirty="0"/>
              <a:t>L’extraction des données est la première étape du processus ETL (</a:t>
            </a:r>
            <a:r>
              <a:rPr lang="fr-FR" dirty="0" err="1"/>
              <a:t>Extract</a:t>
            </a:r>
            <a:r>
              <a:rPr lang="fr-FR" dirty="0"/>
              <a:t> </a:t>
            </a:r>
            <a:r>
              <a:rPr lang="fr-FR" dirty="0" err="1"/>
              <a:t>Transform</a:t>
            </a:r>
            <a:r>
              <a:rPr lang="fr-FR" dirty="0"/>
              <a:t> and </a:t>
            </a:r>
            <a:r>
              <a:rPr lang="fr-FR" dirty="0" err="1"/>
              <a:t>Load</a:t>
            </a:r>
            <a:r>
              <a:rPr lang="fr-FR" dirty="0"/>
              <a:t>)</a:t>
            </a:r>
          </a:p>
        </p:txBody>
      </p:sp>
      <p:sp>
        <p:nvSpPr>
          <p:cNvPr id="8" name="ZoneTexte 7">
            <a:extLst>
              <a:ext uri="{FF2B5EF4-FFF2-40B4-BE49-F238E27FC236}">
                <a16:creationId xmlns:a16="http://schemas.microsoft.com/office/drawing/2014/main" id="{43F2BDE4-E20C-4FAC-B362-6684327489D1}"/>
              </a:ext>
            </a:extLst>
          </p:cNvPr>
          <p:cNvSpPr txBox="1"/>
          <p:nvPr/>
        </p:nvSpPr>
        <p:spPr>
          <a:xfrm>
            <a:off x="498185" y="2334411"/>
            <a:ext cx="11239500" cy="677108"/>
          </a:xfrm>
          <a:prstGeom prst="rect">
            <a:avLst/>
          </a:prstGeom>
          <a:noFill/>
        </p:spPr>
        <p:txBody>
          <a:bodyPr wrap="square" rtlCol="0">
            <a:spAutoFit/>
          </a:bodyPr>
          <a:lstStyle/>
          <a:p>
            <a:pPr marL="285750" indent="-285750">
              <a:buFont typeface="Arial" panose="020B0604020202020204" pitchFamily="34" charset="0"/>
              <a:buChar char="•"/>
            </a:pPr>
            <a:r>
              <a:rPr lang="fr-FR" sz="1200" dirty="0"/>
              <a:t>Nous avons décidé d’utiliser </a:t>
            </a:r>
            <a:r>
              <a:rPr lang="fr-FR" sz="1200" dirty="0" err="1"/>
              <a:t>Selenium</a:t>
            </a:r>
            <a:r>
              <a:rPr lang="fr-FR" sz="1200" dirty="0"/>
              <a:t>, qui permet d’extraire efficacement les données, l’utilisation de </a:t>
            </a:r>
            <a:r>
              <a:rPr lang="fr-FR" sz="1200" dirty="0" err="1"/>
              <a:t>beautifull</a:t>
            </a:r>
            <a:r>
              <a:rPr lang="fr-FR" sz="1200" dirty="0"/>
              <a:t> </a:t>
            </a:r>
            <a:r>
              <a:rPr lang="fr-FR" sz="1200" dirty="0" err="1"/>
              <a:t>soup</a:t>
            </a:r>
            <a:r>
              <a:rPr lang="fr-FR" sz="1200" dirty="0"/>
              <a:t> s’est montrée moins efficace.</a:t>
            </a:r>
          </a:p>
          <a:p>
            <a:pPr marL="285750" indent="-285750">
              <a:buFont typeface="Arial" panose="020B0604020202020204" pitchFamily="34" charset="0"/>
              <a:buChar char="•"/>
            </a:pPr>
            <a:r>
              <a:rPr lang="fr-FR" sz="1200" dirty="0"/>
              <a:t>Le site se compose de deux boites de recherches (Année et Station) ainsi que d’un bouton valider, nous devons donc identifier ces éléments et les alimenter de manière automatique afin d’obtenir les informations souhaitées pour chaque année et pour chaque station</a:t>
            </a:r>
            <a:r>
              <a:rPr lang="fr-FR" sz="1400" dirty="0"/>
              <a:t>.</a:t>
            </a:r>
          </a:p>
        </p:txBody>
      </p:sp>
    </p:spTree>
    <p:extLst>
      <p:ext uri="{BB962C8B-B14F-4D97-AF65-F5344CB8AC3E}">
        <p14:creationId xmlns:p14="http://schemas.microsoft.com/office/powerpoint/2010/main" val="5432839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Evaluation après fine-tuning</a:t>
            </a:r>
          </a:p>
        </p:txBody>
      </p:sp>
      <p:pic>
        <p:nvPicPr>
          <p:cNvPr id="3" name="Image 2">
            <a:extLst>
              <a:ext uri="{FF2B5EF4-FFF2-40B4-BE49-F238E27FC236}">
                <a16:creationId xmlns:a16="http://schemas.microsoft.com/office/drawing/2014/main" id="{981868FC-BA97-55BF-D475-0603FEC66893}"/>
              </a:ext>
            </a:extLst>
          </p:cNvPr>
          <p:cNvPicPr>
            <a:picLocks noChangeAspect="1"/>
          </p:cNvPicPr>
          <p:nvPr/>
        </p:nvPicPr>
        <p:blipFill>
          <a:blip r:embed="rId2"/>
          <a:stretch>
            <a:fillRect/>
          </a:stretch>
        </p:blipFill>
        <p:spPr>
          <a:xfrm>
            <a:off x="843179" y="4072467"/>
            <a:ext cx="3249717" cy="2552435"/>
          </a:xfrm>
          <a:prstGeom prst="rect">
            <a:avLst/>
          </a:prstGeom>
        </p:spPr>
      </p:pic>
      <p:pic>
        <p:nvPicPr>
          <p:cNvPr id="5" name="Image 4">
            <a:extLst>
              <a:ext uri="{FF2B5EF4-FFF2-40B4-BE49-F238E27FC236}">
                <a16:creationId xmlns:a16="http://schemas.microsoft.com/office/drawing/2014/main" id="{007681AE-EF25-7C65-8309-31965C0F18A4}"/>
              </a:ext>
            </a:extLst>
          </p:cNvPr>
          <p:cNvPicPr>
            <a:picLocks noChangeAspect="1"/>
          </p:cNvPicPr>
          <p:nvPr/>
        </p:nvPicPr>
        <p:blipFill>
          <a:blip r:embed="rId3"/>
          <a:stretch>
            <a:fillRect/>
          </a:stretch>
        </p:blipFill>
        <p:spPr>
          <a:xfrm>
            <a:off x="4471141" y="4093146"/>
            <a:ext cx="3249717" cy="2531756"/>
          </a:xfrm>
          <a:prstGeom prst="rect">
            <a:avLst/>
          </a:prstGeom>
        </p:spPr>
      </p:pic>
      <p:pic>
        <p:nvPicPr>
          <p:cNvPr id="9" name="Image 8">
            <a:extLst>
              <a:ext uri="{FF2B5EF4-FFF2-40B4-BE49-F238E27FC236}">
                <a16:creationId xmlns:a16="http://schemas.microsoft.com/office/drawing/2014/main" id="{78FFC55A-9B7F-A5A8-CBF9-DE921F919421}"/>
              </a:ext>
            </a:extLst>
          </p:cNvPr>
          <p:cNvPicPr>
            <a:picLocks noChangeAspect="1"/>
          </p:cNvPicPr>
          <p:nvPr/>
        </p:nvPicPr>
        <p:blipFill>
          <a:blip r:embed="rId4"/>
          <a:stretch>
            <a:fillRect/>
          </a:stretch>
        </p:blipFill>
        <p:spPr>
          <a:xfrm>
            <a:off x="9650844" y="5505491"/>
            <a:ext cx="1390844" cy="638264"/>
          </a:xfrm>
          <a:prstGeom prst="rect">
            <a:avLst/>
          </a:prstGeom>
        </p:spPr>
      </p:pic>
      <p:sp>
        <p:nvSpPr>
          <p:cNvPr id="10" name="ZoneTexte 9">
            <a:extLst>
              <a:ext uri="{FF2B5EF4-FFF2-40B4-BE49-F238E27FC236}">
                <a16:creationId xmlns:a16="http://schemas.microsoft.com/office/drawing/2014/main" id="{C4E87CF9-5A73-ABBE-F198-00C3C0BB649C}"/>
              </a:ext>
            </a:extLst>
          </p:cNvPr>
          <p:cNvSpPr txBox="1"/>
          <p:nvPr/>
        </p:nvSpPr>
        <p:spPr>
          <a:xfrm>
            <a:off x="476250" y="1945530"/>
            <a:ext cx="3680883" cy="2123658"/>
          </a:xfrm>
          <a:prstGeom prst="rect">
            <a:avLst/>
          </a:prstGeom>
          <a:noFill/>
        </p:spPr>
        <p:txBody>
          <a:bodyPr wrap="square" rtlCol="0">
            <a:spAutoFit/>
          </a:bodyPr>
          <a:lstStyle/>
          <a:p>
            <a:pPr algn="just"/>
            <a:r>
              <a:rPr lang="fr-FR" sz="1200" b="1" u="sng" dirty="0"/>
              <a:t>La "perte" (</a:t>
            </a:r>
            <a:r>
              <a:rPr lang="fr-FR" sz="1200" b="1" u="sng" dirty="0" err="1"/>
              <a:t>loss</a:t>
            </a:r>
            <a:r>
              <a:rPr lang="fr-FR" sz="1200" b="1" u="sng" dirty="0"/>
              <a:t>) : </a:t>
            </a:r>
            <a:r>
              <a:rPr lang="fr-FR" sz="1200" b="1" dirty="0"/>
              <a:t> </a:t>
            </a:r>
            <a:r>
              <a:rPr lang="fr-FR" sz="1200" dirty="0"/>
              <a:t>Nous pouvons voir que les résultats obtenus après Fine-tuning sont meilleurs qu’après le premier entraînement. La perte sur les données de validation est en moyenne plus basse (0,03) sur les 15 </a:t>
            </a:r>
            <a:r>
              <a:rPr lang="fr-FR" sz="1200" dirty="0" err="1"/>
              <a:t>épochs</a:t>
            </a:r>
            <a:r>
              <a:rPr lang="fr-FR" sz="1200" dirty="0"/>
              <a:t> que lors du premier entraînement (0,09) ce qui montre ici la plus value du Fine-tuning</a:t>
            </a:r>
          </a:p>
          <a:p>
            <a:pPr algn="just"/>
            <a:endParaRPr lang="fr-FR" sz="1200" dirty="0"/>
          </a:p>
          <a:p>
            <a:pPr algn="just"/>
            <a:endParaRPr lang="fr-FR" sz="1200" dirty="0"/>
          </a:p>
          <a:p>
            <a:pPr algn="just"/>
            <a:endParaRPr lang="fr-FR" sz="1200" dirty="0"/>
          </a:p>
          <a:p>
            <a:pPr algn="just"/>
            <a:endParaRPr lang="fr-FR" sz="1200" dirty="0"/>
          </a:p>
          <a:p>
            <a:pPr algn="just"/>
            <a:r>
              <a:rPr lang="fr-FR" sz="1200" b="1" u="sng" dirty="0"/>
              <a:t>Résultats de notre modèle après fine-tuning :</a:t>
            </a:r>
          </a:p>
        </p:txBody>
      </p:sp>
      <p:sp>
        <p:nvSpPr>
          <p:cNvPr id="12" name="ZoneTexte 11">
            <a:extLst>
              <a:ext uri="{FF2B5EF4-FFF2-40B4-BE49-F238E27FC236}">
                <a16:creationId xmlns:a16="http://schemas.microsoft.com/office/drawing/2014/main" id="{7145FDA7-9DAA-E9EA-8118-9972ADFF4E15}"/>
              </a:ext>
            </a:extLst>
          </p:cNvPr>
          <p:cNvSpPr txBox="1"/>
          <p:nvPr/>
        </p:nvSpPr>
        <p:spPr>
          <a:xfrm>
            <a:off x="4503548" y="1945530"/>
            <a:ext cx="3680883" cy="2123658"/>
          </a:xfrm>
          <a:prstGeom prst="rect">
            <a:avLst/>
          </a:prstGeom>
          <a:noFill/>
        </p:spPr>
        <p:txBody>
          <a:bodyPr wrap="square" rtlCol="0">
            <a:spAutoFit/>
          </a:bodyPr>
          <a:lstStyle/>
          <a:p>
            <a:pPr algn="just"/>
            <a:r>
              <a:rPr lang="fr-FR" sz="1200" b="1" u="sng" dirty="0"/>
              <a:t>L'</a:t>
            </a:r>
            <a:r>
              <a:rPr lang="fr-FR" sz="1200" b="1" u="sng" dirty="0" err="1"/>
              <a:t>accuracy</a:t>
            </a:r>
            <a:r>
              <a:rPr lang="fr-FR" sz="1200" b="1" u="sng" dirty="0"/>
              <a:t> (précision en français)</a:t>
            </a:r>
            <a:r>
              <a:rPr lang="fr-FR" sz="1200" dirty="0"/>
              <a:t> : Nous pouvons voir que les résultats obtenus après Fine-tuning sont meilleurs qu’après le premier entraînement. L’</a:t>
            </a:r>
            <a:r>
              <a:rPr lang="fr-FR" sz="1200" dirty="0" err="1"/>
              <a:t>accuracy</a:t>
            </a:r>
            <a:r>
              <a:rPr lang="fr-FR" sz="1200" dirty="0"/>
              <a:t> sur les données de validation est en moyenne plus basse (0,99) sur les 15 </a:t>
            </a:r>
            <a:r>
              <a:rPr lang="fr-FR" sz="1200" dirty="0" err="1"/>
              <a:t>épochs</a:t>
            </a:r>
            <a:r>
              <a:rPr lang="fr-FR" sz="1200" dirty="0"/>
              <a:t> que lors du premier entraînement (0,96) ce qui montre ici la plus values du Fine-tuning</a:t>
            </a:r>
          </a:p>
          <a:p>
            <a:pPr algn="just"/>
            <a:endParaRPr lang="fr-FR" sz="1200" dirty="0"/>
          </a:p>
          <a:p>
            <a:pPr algn="just"/>
            <a:endParaRPr lang="fr-FR" sz="1200" dirty="0"/>
          </a:p>
          <a:p>
            <a:pPr algn="just"/>
            <a:endParaRPr lang="fr-FR" sz="1200" dirty="0"/>
          </a:p>
          <a:p>
            <a:pPr algn="just"/>
            <a:r>
              <a:rPr lang="fr-FR" sz="1200" b="1" u="sng" dirty="0"/>
              <a:t>Voici les résultats de notre modèle :</a:t>
            </a:r>
          </a:p>
        </p:txBody>
      </p:sp>
      <p:sp>
        <p:nvSpPr>
          <p:cNvPr id="13" name="ZoneTexte 12">
            <a:extLst>
              <a:ext uri="{FF2B5EF4-FFF2-40B4-BE49-F238E27FC236}">
                <a16:creationId xmlns:a16="http://schemas.microsoft.com/office/drawing/2014/main" id="{BA267F85-E871-367B-19B6-6CD8124FBE1E}"/>
              </a:ext>
            </a:extLst>
          </p:cNvPr>
          <p:cNvSpPr txBox="1"/>
          <p:nvPr/>
        </p:nvSpPr>
        <p:spPr>
          <a:xfrm>
            <a:off x="8505825" y="1945530"/>
            <a:ext cx="3680883" cy="3416320"/>
          </a:xfrm>
          <a:prstGeom prst="rect">
            <a:avLst/>
          </a:prstGeom>
          <a:noFill/>
        </p:spPr>
        <p:txBody>
          <a:bodyPr wrap="square" rtlCol="0">
            <a:spAutoFit/>
          </a:bodyPr>
          <a:lstStyle/>
          <a:p>
            <a:pPr algn="just"/>
            <a:r>
              <a:rPr lang="fr-FR" sz="1200" b="1" u="sng" dirty="0"/>
              <a:t>La précision</a:t>
            </a:r>
            <a:r>
              <a:rPr lang="fr-FR" sz="1200" dirty="0"/>
              <a:t>: Elle mesure la proportion d'instances positives parmi les instances prédites comme positives. Dans notre cas une précision de 0,99 est un excellent résultat.</a:t>
            </a:r>
          </a:p>
          <a:p>
            <a:pPr algn="just"/>
            <a:endParaRPr lang="fr-FR" sz="1200" dirty="0"/>
          </a:p>
          <a:p>
            <a:pPr algn="just"/>
            <a:r>
              <a:rPr lang="fr-FR" sz="1200" b="1" u="sng" dirty="0" err="1"/>
              <a:t>Recall</a:t>
            </a:r>
            <a:r>
              <a:rPr lang="fr-FR" sz="1200" dirty="0"/>
              <a:t>: Le rappel mesure la proportion d'instances positives correctement détectées parmi toutes les instances réellement positives.</a:t>
            </a:r>
          </a:p>
          <a:p>
            <a:pPr algn="just"/>
            <a:r>
              <a:rPr lang="fr-FR" sz="1200" dirty="0"/>
              <a:t>Dans notre cas une précision de 0,99 est un excellent résultat.</a:t>
            </a:r>
          </a:p>
          <a:p>
            <a:pPr algn="just"/>
            <a:endParaRPr lang="fr-FR" sz="1200" dirty="0"/>
          </a:p>
          <a:p>
            <a:pPr algn="just"/>
            <a:r>
              <a:rPr lang="fr-FR" sz="1200" b="1" u="sng" dirty="0"/>
              <a:t>F1 Score</a:t>
            </a:r>
            <a:r>
              <a:rPr lang="fr-FR" sz="1200" dirty="0"/>
              <a:t>: Le score F1 est la moyenne harmonique de la précision et du rappel. Il fournit un équilibre entre la précision et le rappel, ce qui est particulièrement utile lorsque les classes sont déséquilibrées.</a:t>
            </a:r>
          </a:p>
          <a:p>
            <a:pPr algn="just"/>
            <a:endParaRPr lang="fr-FR" sz="1200" dirty="0"/>
          </a:p>
          <a:p>
            <a:pPr algn="just"/>
            <a:endParaRPr lang="fr-FR" sz="1200" dirty="0"/>
          </a:p>
          <a:p>
            <a:pPr algn="just"/>
            <a:r>
              <a:rPr lang="fr-FR" sz="1200" b="1" u="sng" dirty="0"/>
              <a:t>Voici les résultats de notre modèle :</a:t>
            </a:r>
          </a:p>
        </p:txBody>
      </p:sp>
    </p:spTree>
    <p:extLst>
      <p:ext uri="{BB962C8B-B14F-4D97-AF65-F5344CB8AC3E}">
        <p14:creationId xmlns:p14="http://schemas.microsoft.com/office/powerpoint/2010/main" val="18618836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Optimisation du modèle</a:t>
            </a:r>
          </a:p>
        </p:txBody>
      </p:sp>
      <p:pic>
        <p:nvPicPr>
          <p:cNvPr id="2" name="Image 1">
            <a:extLst>
              <a:ext uri="{FF2B5EF4-FFF2-40B4-BE49-F238E27FC236}">
                <a16:creationId xmlns:a16="http://schemas.microsoft.com/office/drawing/2014/main" id="{2CE1C59C-CD46-8361-92A3-E582031ECCAD}"/>
              </a:ext>
            </a:extLst>
          </p:cNvPr>
          <p:cNvPicPr>
            <a:picLocks noChangeAspect="1"/>
          </p:cNvPicPr>
          <p:nvPr/>
        </p:nvPicPr>
        <p:blipFill>
          <a:blip r:embed="rId2"/>
          <a:stretch>
            <a:fillRect/>
          </a:stretch>
        </p:blipFill>
        <p:spPr>
          <a:xfrm>
            <a:off x="0" y="2591861"/>
            <a:ext cx="7416800" cy="3070425"/>
          </a:xfrm>
          <a:prstGeom prst="rect">
            <a:avLst/>
          </a:prstGeom>
        </p:spPr>
      </p:pic>
      <p:pic>
        <p:nvPicPr>
          <p:cNvPr id="3" name="Image 2">
            <a:extLst>
              <a:ext uri="{FF2B5EF4-FFF2-40B4-BE49-F238E27FC236}">
                <a16:creationId xmlns:a16="http://schemas.microsoft.com/office/drawing/2014/main" id="{C9FBDF9B-9EDD-B0F1-1779-C029726A5B84}"/>
              </a:ext>
            </a:extLst>
          </p:cNvPr>
          <p:cNvPicPr>
            <a:picLocks noChangeAspect="1"/>
          </p:cNvPicPr>
          <p:nvPr/>
        </p:nvPicPr>
        <p:blipFill>
          <a:blip r:embed="rId3"/>
          <a:stretch>
            <a:fillRect/>
          </a:stretch>
        </p:blipFill>
        <p:spPr>
          <a:xfrm>
            <a:off x="7416800" y="2586893"/>
            <a:ext cx="4775200" cy="3080362"/>
          </a:xfrm>
          <a:prstGeom prst="rect">
            <a:avLst/>
          </a:prstGeom>
        </p:spPr>
      </p:pic>
      <p:sp>
        <p:nvSpPr>
          <p:cNvPr id="4" name="ZoneTexte 3">
            <a:extLst>
              <a:ext uri="{FF2B5EF4-FFF2-40B4-BE49-F238E27FC236}">
                <a16:creationId xmlns:a16="http://schemas.microsoft.com/office/drawing/2014/main" id="{8D0F2755-9BE8-0AE0-6CB3-A1C130369F72}"/>
              </a:ext>
            </a:extLst>
          </p:cNvPr>
          <p:cNvSpPr txBox="1"/>
          <p:nvPr/>
        </p:nvSpPr>
        <p:spPr>
          <a:xfrm>
            <a:off x="476250" y="1945530"/>
            <a:ext cx="11239500" cy="646331"/>
          </a:xfrm>
          <a:prstGeom prst="rect">
            <a:avLst/>
          </a:prstGeom>
          <a:noFill/>
        </p:spPr>
        <p:txBody>
          <a:bodyPr wrap="square" rtlCol="0">
            <a:spAutoFit/>
          </a:bodyPr>
          <a:lstStyle/>
          <a:p>
            <a:r>
              <a:rPr lang="fr-FR" sz="1200" dirty="0"/>
              <a:t>Lors de ce travail nous avons effectué plusieurs tests et avons explorer plusieurs paramétrages avant de pouvoir aboutir aux différents résultats que nous avons présenter ci-dessus.</a:t>
            </a:r>
          </a:p>
          <a:p>
            <a:r>
              <a:rPr lang="fr-FR" sz="1200" dirty="0"/>
              <a:t>Voici un extrait des différents paramétrage que nous avons testé pendant ce projet :</a:t>
            </a:r>
          </a:p>
        </p:txBody>
      </p:sp>
    </p:spTree>
    <p:extLst>
      <p:ext uri="{BB962C8B-B14F-4D97-AF65-F5344CB8AC3E}">
        <p14:creationId xmlns:p14="http://schemas.microsoft.com/office/powerpoint/2010/main" val="1828224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78B5DDD-932D-45CB-85D3-56B928A65452}"/>
              </a:ext>
            </a:extLst>
          </p:cNvPr>
          <p:cNvSpPr txBox="1"/>
          <p:nvPr/>
        </p:nvSpPr>
        <p:spPr>
          <a:xfrm>
            <a:off x="476250" y="1876455"/>
            <a:ext cx="11239500" cy="2369880"/>
          </a:xfrm>
          <a:prstGeom prst="rect">
            <a:avLst/>
          </a:prstGeom>
          <a:noFill/>
        </p:spPr>
        <p:txBody>
          <a:bodyPr wrap="square" rtlCol="0">
            <a:spAutoFit/>
          </a:bodyPr>
          <a:lstStyle/>
          <a:p>
            <a:r>
              <a:rPr lang="fr-FR" sz="1200" b="1" u="sng" dirty="0"/>
              <a:t>Création d’une grille d’évaluation :</a:t>
            </a:r>
            <a:endParaRPr lang="fr-FR" dirty="0"/>
          </a:p>
          <a:p>
            <a:r>
              <a:rPr lang="fr-FR" sz="1200" dirty="0"/>
              <a:t>Afin de pouvoir retenir les paramètres optimums pour le modèle, nous avons créé une grille d’évaluation qui nous à permis de retenir la meilleure configuration en tenant compte des besoins client.</a:t>
            </a:r>
          </a:p>
          <a:p>
            <a:r>
              <a:rPr lang="fr-FR" sz="1200" dirty="0"/>
              <a:t>Nous avons basé notre grille sur 4 items :</a:t>
            </a:r>
          </a:p>
          <a:p>
            <a:r>
              <a:rPr lang="fr-FR" sz="1200" dirty="0"/>
              <a:t>	- </a:t>
            </a:r>
            <a:r>
              <a:rPr lang="fr-FR" sz="1200" dirty="0" err="1"/>
              <a:t>Loss</a:t>
            </a:r>
            <a:r>
              <a:rPr lang="fr-FR" sz="1200" dirty="0"/>
              <a:t>,</a:t>
            </a:r>
          </a:p>
          <a:p>
            <a:r>
              <a:rPr lang="fr-FR" sz="1200" dirty="0"/>
              <a:t>	- </a:t>
            </a:r>
            <a:r>
              <a:rPr lang="fr-FR" sz="1200" dirty="0" err="1"/>
              <a:t>Accuracy</a:t>
            </a:r>
            <a:r>
              <a:rPr lang="fr-FR" sz="1200" dirty="0"/>
              <a:t>,</a:t>
            </a:r>
          </a:p>
          <a:p>
            <a:r>
              <a:rPr lang="fr-FR" sz="1200" dirty="0"/>
              <a:t>	- </a:t>
            </a:r>
            <a:r>
              <a:rPr lang="fr-FR" sz="1200" dirty="0" err="1"/>
              <a:t>Precision</a:t>
            </a:r>
            <a:r>
              <a:rPr lang="fr-FR" sz="1200" dirty="0"/>
              <a:t>,</a:t>
            </a:r>
          </a:p>
          <a:p>
            <a:r>
              <a:rPr lang="fr-FR" sz="1200" dirty="0"/>
              <a:t>	- </a:t>
            </a:r>
            <a:r>
              <a:rPr lang="fr-FR" sz="1200" dirty="0" err="1"/>
              <a:t>Recall</a:t>
            </a:r>
            <a:r>
              <a:rPr lang="fr-FR" sz="1200" dirty="0"/>
              <a:t>,</a:t>
            </a:r>
          </a:p>
          <a:p>
            <a:r>
              <a:rPr lang="fr-FR" sz="1200" dirty="0"/>
              <a:t>	- Temps de calcul afin de prendre une dimension écologique sur la sollicitation des moyens de calcul</a:t>
            </a:r>
            <a:r>
              <a:rPr lang="fr-FR" sz="1400" dirty="0"/>
              <a:t>.</a:t>
            </a:r>
          </a:p>
          <a:p>
            <a:endParaRPr lang="fr-FR" sz="1400" dirty="0"/>
          </a:p>
          <a:p>
            <a:r>
              <a:rPr lang="fr-FR" sz="1200" dirty="0"/>
              <a:t>Lorsque nous avons identifié les 4 items les plus importants nous avons calculé une note à chaque modèle en pondérant les différents items.</a:t>
            </a:r>
          </a:p>
          <a:p>
            <a:r>
              <a:rPr lang="fr-FR" sz="1200" dirty="0"/>
              <a:t>Dans notre cas chaque métrique de performance à une pondération à 1 et le temps de calcul est pondéré à 2.</a:t>
            </a:r>
          </a:p>
        </p:txBody>
      </p:sp>
      <p:pic>
        <p:nvPicPr>
          <p:cNvPr id="7" name="Image 6">
            <a:extLst>
              <a:ext uri="{FF2B5EF4-FFF2-40B4-BE49-F238E27FC236}">
                <a16:creationId xmlns:a16="http://schemas.microsoft.com/office/drawing/2014/main" id="{6BD08568-9055-425C-AD6D-E3AAEDB492BD}"/>
              </a:ext>
            </a:extLst>
          </p:cNvPr>
          <p:cNvPicPr>
            <a:picLocks noChangeAspect="1"/>
          </p:cNvPicPr>
          <p:nvPr/>
        </p:nvPicPr>
        <p:blipFill>
          <a:blip r:embed="rId2"/>
          <a:stretch>
            <a:fillRect/>
          </a:stretch>
        </p:blipFill>
        <p:spPr>
          <a:xfrm>
            <a:off x="3153793" y="4206239"/>
            <a:ext cx="5593967" cy="2499361"/>
          </a:xfrm>
          <a:prstGeom prst="rect">
            <a:avLst/>
          </a:prstGeom>
        </p:spPr>
      </p:pic>
      <p:sp>
        <p:nvSpPr>
          <p:cNvPr id="2" name="ZoneTexte 1">
            <a:extLst>
              <a:ext uri="{FF2B5EF4-FFF2-40B4-BE49-F238E27FC236}">
                <a16:creationId xmlns:a16="http://schemas.microsoft.com/office/drawing/2014/main" id="{1E1A6555-A9B9-A99D-345B-78485EA51DDA}"/>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Optimisation du modèle</a:t>
            </a:r>
          </a:p>
        </p:txBody>
      </p:sp>
    </p:spTree>
    <p:extLst>
      <p:ext uri="{BB962C8B-B14F-4D97-AF65-F5344CB8AC3E}">
        <p14:creationId xmlns:p14="http://schemas.microsoft.com/office/powerpoint/2010/main" val="4811624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E57B9A1-1B08-4CE5-9BF3-07C996800F09}"/>
              </a:ext>
            </a:extLst>
          </p:cNvPr>
          <p:cNvPicPr>
            <a:picLocks noChangeAspect="1"/>
          </p:cNvPicPr>
          <p:nvPr/>
        </p:nvPicPr>
        <p:blipFill>
          <a:blip r:embed="rId2"/>
          <a:stretch>
            <a:fillRect/>
          </a:stretch>
        </p:blipFill>
        <p:spPr>
          <a:xfrm>
            <a:off x="581192" y="2303123"/>
            <a:ext cx="4595896" cy="2755365"/>
          </a:xfrm>
          <a:prstGeom prst="rect">
            <a:avLst/>
          </a:prstGeom>
        </p:spPr>
      </p:pic>
      <p:pic>
        <p:nvPicPr>
          <p:cNvPr id="6" name="Image 5">
            <a:extLst>
              <a:ext uri="{FF2B5EF4-FFF2-40B4-BE49-F238E27FC236}">
                <a16:creationId xmlns:a16="http://schemas.microsoft.com/office/drawing/2014/main" id="{A4D23F93-0798-40B4-9A19-76D59C5CC111}"/>
              </a:ext>
            </a:extLst>
          </p:cNvPr>
          <p:cNvPicPr>
            <a:picLocks noChangeAspect="1"/>
          </p:cNvPicPr>
          <p:nvPr/>
        </p:nvPicPr>
        <p:blipFill>
          <a:blip r:embed="rId3"/>
          <a:stretch>
            <a:fillRect/>
          </a:stretch>
        </p:blipFill>
        <p:spPr>
          <a:xfrm>
            <a:off x="5751596" y="2311171"/>
            <a:ext cx="5003800" cy="2739267"/>
          </a:xfrm>
          <a:prstGeom prst="rect">
            <a:avLst/>
          </a:prstGeom>
        </p:spPr>
      </p:pic>
      <p:sp>
        <p:nvSpPr>
          <p:cNvPr id="2" name="ZoneTexte 1">
            <a:extLst>
              <a:ext uri="{FF2B5EF4-FFF2-40B4-BE49-F238E27FC236}">
                <a16:creationId xmlns:a16="http://schemas.microsoft.com/office/drawing/2014/main" id="{605726AA-0569-507A-00E9-E3F7052DFA5E}"/>
              </a:ext>
            </a:extLst>
          </p:cNvPr>
          <p:cNvSpPr txBox="1"/>
          <p:nvPr/>
        </p:nvSpPr>
        <p:spPr>
          <a:xfrm>
            <a:off x="476250" y="1876455"/>
            <a:ext cx="11239500" cy="276999"/>
          </a:xfrm>
          <a:prstGeom prst="rect">
            <a:avLst/>
          </a:prstGeom>
          <a:noFill/>
        </p:spPr>
        <p:txBody>
          <a:bodyPr wrap="square" rtlCol="0">
            <a:spAutoFit/>
          </a:bodyPr>
          <a:lstStyle/>
          <a:p>
            <a:r>
              <a:rPr lang="fr-FR" sz="1200" b="1" u="sng" dirty="0"/>
              <a:t>Classement des différentes configurations testées selon la grille vu ensemble précédemment :</a:t>
            </a:r>
            <a:endParaRPr lang="fr-FR" sz="1400" dirty="0"/>
          </a:p>
        </p:txBody>
      </p:sp>
      <p:sp>
        <p:nvSpPr>
          <p:cNvPr id="3" name="ZoneTexte 2">
            <a:extLst>
              <a:ext uri="{FF2B5EF4-FFF2-40B4-BE49-F238E27FC236}">
                <a16:creationId xmlns:a16="http://schemas.microsoft.com/office/drawing/2014/main" id="{B3206CAC-3354-28B9-C227-C9540B40DC20}"/>
              </a:ext>
            </a:extLst>
          </p:cNvPr>
          <p:cNvSpPr txBox="1"/>
          <p:nvPr/>
        </p:nvSpPr>
        <p:spPr>
          <a:xfrm>
            <a:off x="476250" y="5452186"/>
            <a:ext cx="11239500" cy="1200329"/>
          </a:xfrm>
          <a:prstGeom prst="rect">
            <a:avLst/>
          </a:prstGeom>
          <a:noFill/>
        </p:spPr>
        <p:txBody>
          <a:bodyPr wrap="square" rtlCol="0">
            <a:spAutoFit/>
          </a:bodyPr>
          <a:lstStyle/>
          <a:p>
            <a:r>
              <a:rPr lang="fr-FR" sz="1200" b="1" u="sng" dirty="0"/>
              <a:t>Observation :</a:t>
            </a:r>
          </a:p>
          <a:p>
            <a:r>
              <a:rPr lang="fr-FR" sz="1200" dirty="0"/>
              <a:t>Nous pouvons remarquer que durant ce projet la configuration ayant obtenu la meilleure note est la première configuration que nous avons testé. </a:t>
            </a:r>
          </a:p>
          <a:p>
            <a:r>
              <a:rPr lang="fr-FR" sz="1200" dirty="0"/>
              <a:t>C’est donc cette configuration que nous avons retenu pour le projet.</a:t>
            </a:r>
          </a:p>
          <a:p>
            <a:r>
              <a:rPr lang="fr-FR" sz="1200" dirty="0"/>
              <a:t>Celle-ci à obtenu la note de 7,7 sans Fine Tune car en effet le Fine Tune ayant eu un impact mineur sur les métriques mais un impact majeur sur le temps de calcule celui-ci est défavorable selon notre notation et cette constatation peut se vaut pour d’autre scénarios comme le 11 par exemple.</a:t>
            </a:r>
          </a:p>
          <a:p>
            <a:endParaRPr lang="fr-FR" sz="1200" b="1" u="sng" dirty="0"/>
          </a:p>
        </p:txBody>
      </p:sp>
      <p:sp>
        <p:nvSpPr>
          <p:cNvPr id="5" name="ZoneTexte 4">
            <a:extLst>
              <a:ext uri="{FF2B5EF4-FFF2-40B4-BE49-F238E27FC236}">
                <a16:creationId xmlns:a16="http://schemas.microsoft.com/office/drawing/2014/main" id="{D5FE4304-ED4D-EAA2-071C-AF9EF1C1D18A}"/>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Optimisation du modèle</a:t>
            </a:r>
          </a:p>
        </p:txBody>
      </p:sp>
    </p:spTree>
    <p:extLst>
      <p:ext uri="{BB962C8B-B14F-4D97-AF65-F5344CB8AC3E}">
        <p14:creationId xmlns:p14="http://schemas.microsoft.com/office/powerpoint/2010/main" val="12645390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28542" y="1978026"/>
            <a:ext cx="3081576" cy="1746762"/>
          </a:xfrm>
        </p:spPr>
        <p:txBody>
          <a:bodyPr rtlCol="0">
            <a:normAutofit/>
          </a:bodyPr>
          <a:lstStyle/>
          <a:p>
            <a:pPr rtl="0"/>
            <a:r>
              <a:rPr lang="fr-FR" dirty="0">
                <a:solidFill>
                  <a:srgbClr val="FFFFFF"/>
                </a:solidFill>
              </a:rPr>
              <a:t>Merci</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18516808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4" descr="Valeurs numériqu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r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fr-FR" dirty="0"/>
              <a:t>Programme de la présentation</a:t>
            </a:r>
          </a:p>
        </p:txBody>
      </p:sp>
      <p:graphicFrame>
        <p:nvGraphicFramePr>
          <p:cNvPr id="6" name="Espace réservé du contenu 5" descr="Graphique 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950482881"/>
              </p:ext>
            </p:extLst>
          </p:nvPr>
        </p:nvGraphicFramePr>
        <p:xfrm>
          <a:off x="719571" y="2198254"/>
          <a:ext cx="8564129"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66054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Structure du BLOC</a:t>
            </a:r>
          </a:p>
        </p:txBody>
      </p:sp>
      <p:pic>
        <p:nvPicPr>
          <p:cNvPr id="17" name="Image 16">
            <a:extLst>
              <a:ext uri="{FF2B5EF4-FFF2-40B4-BE49-F238E27FC236}">
                <a16:creationId xmlns:a16="http://schemas.microsoft.com/office/drawing/2014/main" id="{91014618-07BC-9D35-7491-8A0A3FADF892}"/>
              </a:ext>
            </a:extLst>
          </p:cNvPr>
          <p:cNvPicPr>
            <a:picLocks noChangeAspect="1"/>
          </p:cNvPicPr>
          <p:nvPr/>
        </p:nvPicPr>
        <p:blipFill>
          <a:blip r:embed="rId2"/>
          <a:stretch>
            <a:fillRect/>
          </a:stretch>
        </p:blipFill>
        <p:spPr>
          <a:xfrm>
            <a:off x="2448560" y="3190239"/>
            <a:ext cx="6969760" cy="3538695"/>
          </a:xfrm>
          <a:prstGeom prst="rect">
            <a:avLst/>
          </a:prstGeom>
        </p:spPr>
      </p:pic>
      <p:sp>
        <p:nvSpPr>
          <p:cNvPr id="18" name="ZoneTexte 17">
            <a:extLst>
              <a:ext uri="{FF2B5EF4-FFF2-40B4-BE49-F238E27FC236}">
                <a16:creationId xmlns:a16="http://schemas.microsoft.com/office/drawing/2014/main" id="{B63BEC43-2E59-F748-6991-89B8EB2DD56A}"/>
              </a:ext>
            </a:extLst>
          </p:cNvPr>
          <p:cNvSpPr txBox="1"/>
          <p:nvPr/>
        </p:nvSpPr>
        <p:spPr>
          <a:xfrm>
            <a:off x="476250" y="1823610"/>
            <a:ext cx="11239500" cy="1015663"/>
          </a:xfrm>
          <a:prstGeom prst="rect">
            <a:avLst/>
          </a:prstGeom>
          <a:noFill/>
        </p:spPr>
        <p:txBody>
          <a:bodyPr wrap="square" rtlCol="0">
            <a:spAutoFit/>
          </a:bodyPr>
          <a:lstStyle/>
          <a:p>
            <a:r>
              <a:rPr lang="fr-FR" sz="1200" b="1" u="sng" dirty="0"/>
              <a:t>Objectifs :</a:t>
            </a:r>
          </a:p>
          <a:p>
            <a:r>
              <a:rPr lang="fr-FR" sz="1200" dirty="0"/>
              <a:t>Dans ce bloc, notre objectif est de pouvoir standardiser la construction ainsi que l'environnement informatique de l’algorithme que nous avons élaboré lors du bloc précédent.</a:t>
            </a:r>
          </a:p>
          <a:p>
            <a:r>
              <a:rPr lang="fr-FR" sz="1200" dirty="0"/>
              <a:t>Pour cela nous allons créer une interface de programmation applicative grâce à Flask.</a:t>
            </a:r>
          </a:p>
          <a:p>
            <a:r>
              <a:rPr lang="fr-FR" sz="1200" dirty="0"/>
              <a:t>L’utilisateur aura la possibilité d’uploader une image d’insecte (Abeille, Coccinelle ou Papillon ) ou un lien vers cette image et ensuite l’application sera en mesure d’interroger le modèle précédemment élaboré afin d’effectuer une classification sur l’image uploadée (en directe ou vie un lien). </a:t>
            </a:r>
          </a:p>
        </p:txBody>
      </p:sp>
      <p:sp>
        <p:nvSpPr>
          <p:cNvPr id="19" name="ZoneTexte 18">
            <a:extLst>
              <a:ext uri="{FF2B5EF4-FFF2-40B4-BE49-F238E27FC236}">
                <a16:creationId xmlns:a16="http://schemas.microsoft.com/office/drawing/2014/main" id="{3597A55C-9B35-291E-40AA-FB1574120574}"/>
              </a:ext>
            </a:extLst>
          </p:cNvPr>
          <p:cNvSpPr txBox="1"/>
          <p:nvPr/>
        </p:nvSpPr>
        <p:spPr>
          <a:xfrm>
            <a:off x="476250" y="2839273"/>
            <a:ext cx="11239500" cy="276999"/>
          </a:xfrm>
          <a:prstGeom prst="rect">
            <a:avLst/>
          </a:prstGeom>
          <a:noFill/>
        </p:spPr>
        <p:txBody>
          <a:bodyPr wrap="square" rtlCol="0">
            <a:spAutoFit/>
          </a:bodyPr>
          <a:lstStyle/>
          <a:p>
            <a:r>
              <a:rPr lang="fr-FR" sz="1200" b="1" u="sng" dirty="0"/>
              <a:t>Voici le schéma de fonctionnement global de notre application :</a:t>
            </a:r>
          </a:p>
        </p:txBody>
      </p:sp>
    </p:spTree>
    <p:extLst>
      <p:ext uri="{BB962C8B-B14F-4D97-AF65-F5344CB8AC3E}">
        <p14:creationId xmlns:p14="http://schemas.microsoft.com/office/powerpoint/2010/main" val="109572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Standardisation de la construction via DOCKER</a:t>
            </a:r>
          </a:p>
        </p:txBody>
      </p:sp>
      <p:sp>
        <p:nvSpPr>
          <p:cNvPr id="5" name="ZoneTexte 4">
            <a:extLst>
              <a:ext uri="{FF2B5EF4-FFF2-40B4-BE49-F238E27FC236}">
                <a16:creationId xmlns:a16="http://schemas.microsoft.com/office/drawing/2014/main" id="{ABA2CBDE-A43F-4847-8335-FEC38DFE8373}"/>
              </a:ext>
            </a:extLst>
          </p:cNvPr>
          <p:cNvSpPr txBox="1"/>
          <p:nvPr/>
        </p:nvSpPr>
        <p:spPr>
          <a:xfrm>
            <a:off x="469900" y="2070100"/>
            <a:ext cx="11239500" cy="1200329"/>
          </a:xfrm>
          <a:prstGeom prst="rect">
            <a:avLst/>
          </a:prstGeom>
          <a:noFill/>
        </p:spPr>
        <p:txBody>
          <a:bodyPr wrap="square" rtlCol="0">
            <a:spAutoFit/>
          </a:bodyPr>
          <a:lstStyle/>
          <a:p>
            <a:r>
              <a:rPr lang="fr-FR" sz="1200" b="1" u="sng" dirty="0"/>
              <a:t>Qu’est-ce que Docker ?</a:t>
            </a:r>
          </a:p>
          <a:p>
            <a:endParaRPr lang="fr-FR" sz="1200" b="1" u="sng" dirty="0"/>
          </a:p>
          <a:p>
            <a:r>
              <a:rPr lang="fr-FR" sz="1200" dirty="0"/>
              <a:t>Docker est une plateforme open-source conçue pour automatiser le déploiement, la gestion et l'exécution d'applications à l'intérieur de conteneurs logiciels. </a:t>
            </a:r>
          </a:p>
          <a:p>
            <a:r>
              <a:rPr lang="fr-FR" sz="1200" dirty="0"/>
              <a:t>Un conteneur est une unité d'encapsulation légère qui englobe tout ce dont une application a besoin pour s'exécuter, y compris le code, les bibliothèques, les dépendances système, et les variables d'environnement. </a:t>
            </a:r>
          </a:p>
          <a:p>
            <a:r>
              <a:rPr lang="fr-FR" sz="1200" dirty="0"/>
              <a:t>Docker fournit un moyen standardisé de conditionner ces éléments et de les exécuter de manière cohérente sur n'importe quel environnement compatible avec Docker.</a:t>
            </a:r>
          </a:p>
        </p:txBody>
      </p:sp>
      <p:sp>
        <p:nvSpPr>
          <p:cNvPr id="2" name="ZoneTexte 1">
            <a:extLst>
              <a:ext uri="{FF2B5EF4-FFF2-40B4-BE49-F238E27FC236}">
                <a16:creationId xmlns:a16="http://schemas.microsoft.com/office/drawing/2014/main" id="{5C0DC740-6711-8307-DDD7-84A5C6B5DC93}"/>
              </a:ext>
            </a:extLst>
          </p:cNvPr>
          <p:cNvSpPr txBox="1"/>
          <p:nvPr/>
        </p:nvSpPr>
        <p:spPr>
          <a:xfrm>
            <a:off x="469900" y="3467028"/>
            <a:ext cx="11239500" cy="2123658"/>
          </a:xfrm>
          <a:prstGeom prst="rect">
            <a:avLst/>
          </a:prstGeom>
          <a:noFill/>
        </p:spPr>
        <p:txBody>
          <a:bodyPr wrap="square" rtlCol="0">
            <a:spAutoFit/>
          </a:bodyPr>
          <a:lstStyle/>
          <a:p>
            <a:r>
              <a:rPr lang="fr-FR" sz="1200" b="1" u="sng" dirty="0"/>
              <a:t>Pourquoi choisir Docker ?</a:t>
            </a:r>
          </a:p>
          <a:p>
            <a:r>
              <a:rPr lang="fr-FR" sz="1200" dirty="0"/>
              <a:t>Nous avons choisit Docker concernant la standardisation de notre application pour les raisons suivantes : </a:t>
            </a:r>
          </a:p>
          <a:p>
            <a:endParaRPr lang="fr-FR" sz="1200" dirty="0"/>
          </a:p>
          <a:p>
            <a:r>
              <a:rPr lang="fr-FR" sz="1200" b="1" u="sng" dirty="0"/>
              <a:t>La portabilité </a:t>
            </a:r>
            <a:r>
              <a:rPr lang="fr-FR" sz="1200" dirty="0"/>
              <a:t>: Les conteneurs Docker garantissent que les applications s'exécutent de manière cohérente sur n'importe quel environnement qui prend en charge Docker. Cela facilite le déploiement sur différentes machines, qu'elles soient locales, en cloud ou sur site.</a:t>
            </a:r>
          </a:p>
          <a:p>
            <a:endParaRPr lang="fr-FR" sz="1200" dirty="0"/>
          </a:p>
          <a:p>
            <a:r>
              <a:rPr lang="fr-FR" sz="1200" b="1" u="sng" dirty="0"/>
              <a:t>L’isolation : </a:t>
            </a:r>
            <a:r>
              <a:rPr lang="fr-FR" sz="1200" dirty="0"/>
              <a:t>Les conteneurs fournissent une isolation légère, ce qui signifie que chaque application et ses dépendances s'exécutent dans leur propre espace isolé. Cela évite les conflits entre les applications et facilite le déploiement d'applications multiples sur une même machine.</a:t>
            </a:r>
          </a:p>
          <a:p>
            <a:endParaRPr lang="fr-FR" sz="1200" dirty="0"/>
          </a:p>
          <a:p>
            <a:r>
              <a:rPr lang="fr-FR" sz="1200" b="1" u="sng" dirty="0"/>
              <a:t>La Rapidité </a:t>
            </a:r>
            <a:r>
              <a:rPr lang="fr-FR" sz="1200" dirty="0"/>
              <a:t>: Les conteneurs peuvent être démarrés et arrêtés rapidement, ce qui facilite le déploiement d'applications et le passage à l'échelle.</a:t>
            </a:r>
          </a:p>
          <a:p>
            <a:endParaRPr lang="fr-FR" sz="1200" dirty="0"/>
          </a:p>
        </p:txBody>
      </p:sp>
      <p:pic>
        <p:nvPicPr>
          <p:cNvPr id="4" name="Image 3">
            <a:extLst>
              <a:ext uri="{FF2B5EF4-FFF2-40B4-BE49-F238E27FC236}">
                <a16:creationId xmlns:a16="http://schemas.microsoft.com/office/drawing/2014/main" id="{B38742ED-537A-C93C-62B9-ADACFA705D10}"/>
              </a:ext>
            </a:extLst>
          </p:cNvPr>
          <p:cNvPicPr>
            <a:picLocks noChangeAspect="1"/>
          </p:cNvPicPr>
          <p:nvPr/>
        </p:nvPicPr>
        <p:blipFill>
          <a:blip r:embed="rId2"/>
          <a:stretch>
            <a:fillRect/>
          </a:stretch>
        </p:blipFill>
        <p:spPr>
          <a:xfrm>
            <a:off x="9979833" y="5925635"/>
            <a:ext cx="2067213" cy="895475"/>
          </a:xfrm>
          <a:prstGeom prst="rect">
            <a:avLst/>
          </a:prstGeom>
        </p:spPr>
      </p:pic>
    </p:spTree>
    <p:extLst>
      <p:ext uri="{BB962C8B-B14F-4D97-AF65-F5344CB8AC3E}">
        <p14:creationId xmlns:p14="http://schemas.microsoft.com/office/powerpoint/2010/main" val="1693551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469900" y="670399"/>
            <a:ext cx="10340808" cy="1077218"/>
          </a:xfrm>
          <a:prstGeom prst="rect">
            <a:avLst/>
          </a:prstGeom>
          <a:noFill/>
        </p:spPr>
        <p:txBody>
          <a:bodyPr wrap="square" rtlCol="0">
            <a:spAutoFit/>
          </a:bodyPr>
          <a:lstStyle/>
          <a:p>
            <a:r>
              <a:rPr lang="fr-FR" sz="3200" dirty="0">
                <a:solidFill>
                  <a:schemeClr val="bg1"/>
                </a:solidFill>
              </a:rPr>
              <a:t>Standardisation de la construction via DOCKER</a:t>
            </a:r>
          </a:p>
          <a:p>
            <a:r>
              <a:rPr lang="fr-FR" sz="3200" dirty="0">
                <a:solidFill>
                  <a:schemeClr val="bg1"/>
                </a:solidFill>
              </a:rPr>
              <a:t>Création du Docker file</a:t>
            </a:r>
          </a:p>
        </p:txBody>
      </p:sp>
      <p:sp>
        <p:nvSpPr>
          <p:cNvPr id="5" name="ZoneTexte 4">
            <a:extLst>
              <a:ext uri="{FF2B5EF4-FFF2-40B4-BE49-F238E27FC236}">
                <a16:creationId xmlns:a16="http://schemas.microsoft.com/office/drawing/2014/main" id="{ABA2CBDE-A43F-4847-8335-FEC38DFE8373}"/>
              </a:ext>
            </a:extLst>
          </p:cNvPr>
          <p:cNvSpPr txBox="1"/>
          <p:nvPr/>
        </p:nvSpPr>
        <p:spPr>
          <a:xfrm>
            <a:off x="347473" y="1878574"/>
            <a:ext cx="11244581" cy="1384995"/>
          </a:xfrm>
          <a:prstGeom prst="rect">
            <a:avLst/>
          </a:prstGeom>
          <a:noFill/>
        </p:spPr>
        <p:txBody>
          <a:bodyPr wrap="square" rtlCol="0">
            <a:spAutoFit/>
          </a:bodyPr>
          <a:lstStyle/>
          <a:p>
            <a:r>
              <a:rPr lang="fr-FR" sz="1200" b="1" u="sng" dirty="0"/>
              <a:t>Qu’est-ce que Docker file ?</a:t>
            </a:r>
          </a:p>
          <a:p>
            <a:endParaRPr lang="fr-FR" sz="1200" dirty="0"/>
          </a:p>
          <a:p>
            <a:r>
              <a:rPr lang="fr-FR" sz="1200" dirty="0"/>
              <a:t>Le fichier </a:t>
            </a:r>
            <a:r>
              <a:rPr lang="fr-FR" sz="1200" dirty="0" err="1"/>
              <a:t>Dockerfile</a:t>
            </a:r>
            <a:r>
              <a:rPr lang="fr-FR" sz="1200" dirty="0"/>
              <a:t> est un script texte qui contient des instructions pour la construction d'une image Docker.</a:t>
            </a:r>
          </a:p>
          <a:p>
            <a:r>
              <a:rPr lang="fr-FR" sz="1200" dirty="0"/>
              <a:t>Il spécifie les étapes nécessaires pour créer cette image, ce qui permet de reproduire de manière cohérente l'environnement d'exécution de l'application sur n'importe quelle machine compatible avec Docker.</a:t>
            </a:r>
          </a:p>
          <a:p>
            <a:r>
              <a:rPr lang="fr-FR" sz="1200" b="1" u="sng" dirty="0"/>
              <a:t>Voici le fichier </a:t>
            </a:r>
            <a:r>
              <a:rPr lang="fr-FR" sz="1200" b="1" u="sng" dirty="0" err="1"/>
              <a:t>Dockerfile</a:t>
            </a:r>
            <a:r>
              <a:rPr lang="fr-FR" sz="1200" b="1" u="sng" dirty="0"/>
              <a:t> que nous avons mis en place </a:t>
            </a:r>
            <a:r>
              <a:rPr lang="fr-FR" sz="1200" dirty="0"/>
              <a:t>:</a:t>
            </a:r>
          </a:p>
          <a:p>
            <a:endParaRPr lang="fr-FR" sz="1200" dirty="0"/>
          </a:p>
        </p:txBody>
      </p:sp>
      <p:pic>
        <p:nvPicPr>
          <p:cNvPr id="6" name="Image 5">
            <a:extLst>
              <a:ext uri="{FF2B5EF4-FFF2-40B4-BE49-F238E27FC236}">
                <a16:creationId xmlns:a16="http://schemas.microsoft.com/office/drawing/2014/main" id="{AD682C59-799F-3F63-9F34-D354643C224D}"/>
              </a:ext>
            </a:extLst>
          </p:cNvPr>
          <p:cNvPicPr>
            <a:picLocks noChangeAspect="1"/>
          </p:cNvPicPr>
          <p:nvPr/>
        </p:nvPicPr>
        <p:blipFill>
          <a:blip r:embed="rId2"/>
          <a:stretch>
            <a:fillRect/>
          </a:stretch>
        </p:blipFill>
        <p:spPr>
          <a:xfrm>
            <a:off x="347473" y="3123981"/>
            <a:ext cx="5487166" cy="3429479"/>
          </a:xfrm>
          <a:prstGeom prst="rect">
            <a:avLst/>
          </a:prstGeom>
        </p:spPr>
      </p:pic>
      <p:pic>
        <p:nvPicPr>
          <p:cNvPr id="8" name="Image 7">
            <a:extLst>
              <a:ext uri="{FF2B5EF4-FFF2-40B4-BE49-F238E27FC236}">
                <a16:creationId xmlns:a16="http://schemas.microsoft.com/office/drawing/2014/main" id="{823556B1-6EE9-700C-5FED-4069CB7EC2C0}"/>
              </a:ext>
            </a:extLst>
          </p:cNvPr>
          <p:cNvPicPr>
            <a:picLocks noChangeAspect="1"/>
          </p:cNvPicPr>
          <p:nvPr/>
        </p:nvPicPr>
        <p:blipFill>
          <a:blip r:embed="rId3"/>
          <a:stretch>
            <a:fillRect/>
          </a:stretch>
        </p:blipFill>
        <p:spPr>
          <a:xfrm>
            <a:off x="6096000" y="3500120"/>
            <a:ext cx="5639127" cy="2070556"/>
          </a:xfrm>
          <a:prstGeom prst="rect">
            <a:avLst/>
          </a:prstGeom>
        </p:spPr>
      </p:pic>
    </p:spTree>
    <p:extLst>
      <p:ext uri="{BB962C8B-B14F-4D97-AF65-F5344CB8AC3E}">
        <p14:creationId xmlns:p14="http://schemas.microsoft.com/office/powerpoint/2010/main" val="3053886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Déploiement d’une application WEB via FLASK</a:t>
            </a:r>
          </a:p>
        </p:txBody>
      </p:sp>
      <p:sp>
        <p:nvSpPr>
          <p:cNvPr id="5" name="ZoneTexte 4">
            <a:extLst>
              <a:ext uri="{FF2B5EF4-FFF2-40B4-BE49-F238E27FC236}">
                <a16:creationId xmlns:a16="http://schemas.microsoft.com/office/drawing/2014/main" id="{ABA2CBDE-A43F-4847-8335-FEC38DFE8373}"/>
              </a:ext>
            </a:extLst>
          </p:cNvPr>
          <p:cNvSpPr txBox="1"/>
          <p:nvPr/>
        </p:nvSpPr>
        <p:spPr>
          <a:xfrm>
            <a:off x="469900" y="2070100"/>
            <a:ext cx="11239500" cy="1384995"/>
          </a:xfrm>
          <a:prstGeom prst="rect">
            <a:avLst/>
          </a:prstGeom>
          <a:noFill/>
        </p:spPr>
        <p:txBody>
          <a:bodyPr wrap="square" rtlCol="0">
            <a:spAutoFit/>
          </a:bodyPr>
          <a:lstStyle/>
          <a:p>
            <a:r>
              <a:rPr lang="fr-FR" sz="1200" b="1" u="sng" dirty="0"/>
              <a:t>Qu’est-ce que Flask ?</a:t>
            </a:r>
          </a:p>
          <a:p>
            <a:r>
              <a:rPr lang="fr-FR" sz="1200" dirty="0"/>
              <a:t>Flask est un </a:t>
            </a:r>
            <a:r>
              <a:rPr lang="fr-FR" sz="1200" dirty="0" err="1"/>
              <a:t>framework</a:t>
            </a:r>
            <a:r>
              <a:rPr lang="fr-FR" sz="1200" dirty="0"/>
              <a:t> web écrit en Python. Il est conçu pour être simple et facile à utiliser, tout en offrant la flexibilité nécessaire pour construire des applications web de toutes tailles. </a:t>
            </a:r>
          </a:p>
          <a:p>
            <a:r>
              <a:rPr lang="fr-FR" sz="1200" dirty="0"/>
              <a:t>Flask est souvent qualifié de "micro-</a:t>
            </a:r>
            <a:r>
              <a:rPr lang="fr-FR" sz="1200" dirty="0" err="1"/>
              <a:t>framework</a:t>
            </a:r>
            <a:r>
              <a:rPr lang="fr-FR" sz="1200" dirty="0"/>
              <a:t>" car il fournit les fonctionnalités de base nécessaires pour construire des applications web, mais il laisse également beaucoup de place pour l'extension avec des bibliothèques et des composants tiers.</a:t>
            </a:r>
          </a:p>
          <a:p>
            <a:r>
              <a:rPr lang="fr-FR" sz="1200" dirty="0"/>
              <a:t>Il permet de construire des applications web sans imposer de structures lourdes, offrant ainsi une expérience de développement légère et personnalisable.</a:t>
            </a:r>
          </a:p>
          <a:p>
            <a:endParaRPr lang="fr-FR" sz="1200" b="1" u="sng" dirty="0"/>
          </a:p>
        </p:txBody>
      </p:sp>
      <p:sp>
        <p:nvSpPr>
          <p:cNvPr id="2" name="ZoneTexte 1">
            <a:extLst>
              <a:ext uri="{FF2B5EF4-FFF2-40B4-BE49-F238E27FC236}">
                <a16:creationId xmlns:a16="http://schemas.microsoft.com/office/drawing/2014/main" id="{5C0DC740-6711-8307-DDD7-84A5C6B5DC93}"/>
              </a:ext>
            </a:extLst>
          </p:cNvPr>
          <p:cNvSpPr txBox="1"/>
          <p:nvPr/>
        </p:nvSpPr>
        <p:spPr>
          <a:xfrm>
            <a:off x="469900" y="3429000"/>
            <a:ext cx="11239500" cy="2123658"/>
          </a:xfrm>
          <a:prstGeom prst="rect">
            <a:avLst/>
          </a:prstGeom>
          <a:noFill/>
        </p:spPr>
        <p:txBody>
          <a:bodyPr wrap="square" rtlCol="0">
            <a:spAutoFit/>
          </a:bodyPr>
          <a:lstStyle/>
          <a:p>
            <a:r>
              <a:rPr lang="fr-FR" sz="1200" b="1" u="sng" dirty="0"/>
              <a:t>Pourquoi choisir Flask ?</a:t>
            </a:r>
          </a:p>
          <a:p>
            <a:r>
              <a:rPr lang="fr-FR" sz="1200" dirty="0"/>
              <a:t>Nous avons choisit Flask concernant la standardisation de notre application pour les raisons suivantes : </a:t>
            </a:r>
          </a:p>
          <a:p>
            <a:endParaRPr lang="fr-FR" sz="1200" b="1" u="sng" dirty="0"/>
          </a:p>
          <a:p>
            <a:r>
              <a:rPr lang="fr-FR" sz="1200" b="1" u="sng" dirty="0"/>
              <a:t>Facilité d'utilisation </a:t>
            </a:r>
            <a:r>
              <a:rPr lang="fr-FR" sz="1200" dirty="0"/>
              <a:t>: Flask est facile à apprendre et à utiliser, ce qui le rend idéal pour les débutants en développement web.</a:t>
            </a:r>
          </a:p>
          <a:p>
            <a:endParaRPr lang="fr-FR" sz="1200" dirty="0"/>
          </a:p>
          <a:p>
            <a:r>
              <a:rPr lang="fr-FR" sz="1200" b="1" u="sng" dirty="0"/>
              <a:t>Légèreté :</a:t>
            </a:r>
            <a:r>
              <a:rPr lang="fr-FR" sz="1200" dirty="0"/>
              <a:t> Flask est un "micro-</a:t>
            </a:r>
            <a:r>
              <a:rPr lang="fr-FR" sz="1200" dirty="0" err="1"/>
              <a:t>framework</a:t>
            </a:r>
            <a:r>
              <a:rPr lang="fr-FR" sz="1200" dirty="0"/>
              <a:t>", ce qui signifie qu'il fournit l'essentiel sans ajouter de fonctionnalités excessives, laissant aux développeurs la liberté d'ajouter les composants dont ils ont besoin.</a:t>
            </a:r>
          </a:p>
          <a:p>
            <a:endParaRPr lang="fr-FR" sz="1200" dirty="0"/>
          </a:p>
          <a:p>
            <a:r>
              <a:rPr lang="fr-FR" sz="1200" b="1" u="sng" dirty="0"/>
              <a:t>Flexibilité </a:t>
            </a:r>
            <a:r>
              <a:rPr lang="fr-FR" sz="1200" dirty="0"/>
              <a:t>: Nous avons le choix des bibliothèques et des outils que nous souhaitons utiliser avec Flask, ce qui le rend flexible et adapté à une variété de besoins.</a:t>
            </a:r>
          </a:p>
          <a:p>
            <a:endParaRPr lang="fr-FR" sz="1200" dirty="0"/>
          </a:p>
          <a:p>
            <a:endParaRPr lang="fr-FR" sz="1200" dirty="0"/>
          </a:p>
        </p:txBody>
      </p:sp>
      <p:pic>
        <p:nvPicPr>
          <p:cNvPr id="6" name="Image 5">
            <a:extLst>
              <a:ext uri="{FF2B5EF4-FFF2-40B4-BE49-F238E27FC236}">
                <a16:creationId xmlns:a16="http://schemas.microsoft.com/office/drawing/2014/main" id="{81881F35-08EE-C8AD-0B6C-F266A87E5E78}"/>
              </a:ext>
            </a:extLst>
          </p:cNvPr>
          <p:cNvPicPr>
            <a:picLocks noChangeAspect="1"/>
          </p:cNvPicPr>
          <p:nvPr/>
        </p:nvPicPr>
        <p:blipFill>
          <a:blip r:embed="rId2"/>
          <a:stretch>
            <a:fillRect/>
          </a:stretch>
        </p:blipFill>
        <p:spPr>
          <a:xfrm>
            <a:off x="10367080" y="5367992"/>
            <a:ext cx="1569474" cy="1090527"/>
          </a:xfrm>
          <a:prstGeom prst="rect">
            <a:avLst/>
          </a:prstGeom>
        </p:spPr>
      </p:pic>
    </p:spTree>
    <p:extLst>
      <p:ext uri="{BB962C8B-B14F-4D97-AF65-F5344CB8AC3E}">
        <p14:creationId xmlns:p14="http://schemas.microsoft.com/office/powerpoint/2010/main" val="259347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A31E1691-4F64-484A-B9BB-DAFB39513E70}"/>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Extraction des données</a:t>
            </a:r>
          </a:p>
        </p:txBody>
      </p:sp>
      <p:sp>
        <p:nvSpPr>
          <p:cNvPr id="5" name="ZoneTexte 4">
            <a:extLst>
              <a:ext uri="{FF2B5EF4-FFF2-40B4-BE49-F238E27FC236}">
                <a16:creationId xmlns:a16="http://schemas.microsoft.com/office/drawing/2014/main" id="{4EDEF3B5-8C33-4086-8700-52131C5A6A05}"/>
              </a:ext>
            </a:extLst>
          </p:cNvPr>
          <p:cNvSpPr txBox="1"/>
          <p:nvPr/>
        </p:nvSpPr>
        <p:spPr>
          <a:xfrm>
            <a:off x="498185" y="1816251"/>
            <a:ext cx="11239500" cy="523220"/>
          </a:xfrm>
          <a:prstGeom prst="rect">
            <a:avLst/>
          </a:prstGeom>
          <a:noFill/>
        </p:spPr>
        <p:txBody>
          <a:bodyPr wrap="square" rtlCol="0">
            <a:spAutoFit/>
          </a:bodyPr>
          <a:lstStyle/>
          <a:p>
            <a:r>
              <a:rPr lang="fr-FR" sz="1400" dirty="0"/>
              <a:t>Les données de la page WEB sont présentées dans un tableau, nous devons extraire toutes les entêtes et lignes du tableau afin de pouvoir récupérer dans un premier temps tout leur contenu :</a:t>
            </a:r>
            <a:endParaRPr lang="fr-FR" dirty="0"/>
          </a:p>
        </p:txBody>
      </p:sp>
      <p:pic>
        <p:nvPicPr>
          <p:cNvPr id="2" name="Image 1">
            <a:extLst>
              <a:ext uri="{FF2B5EF4-FFF2-40B4-BE49-F238E27FC236}">
                <a16:creationId xmlns:a16="http://schemas.microsoft.com/office/drawing/2014/main" id="{D01F36C2-2020-4111-A7B0-73905749ED8D}"/>
              </a:ext>
            </a:extLst>
          </p:cNvPr>
          <p:cNvPicPr>
            <a:picLocks noChangeAspect="1"/>
          </p:cNvPicPr>
          <p:nvPr/>
        </p:nvPicPr>
        <p:blipFill>
          <a:blip r:embed="rId2"/>
          <a:stretch>
            <a:fillRect/>
          </a:stretch>
        </p:blipFill>
        <p:spPr>
          <a:xfrm>
            <a:off x="5520269" y="2577080"/>
            <a:ext cx="6434664" cy="2343150"/>
          </a:xfrm>
          <a:prstGeom prst="rect">
            <a:avLst/>
          </a:prstGeom>
        </p:spPr>
      </p:pic>
      <p:pic>
        <p:nvPicPr>
          <p:cNvPr id="4" name="Image 3">
            <a:extLst>
              <a:ext uri="{FF2B5EF4-FFF2-40B4-BE49-F238E27FC236}">
                <a16:creationId xmlns:a16="http://schemas.microsoft.com/office/drawing/2014/main" id="{C6266CF2-3FC4-4B0D-A6D1-9E8335C0C36A}"/>
              </a:ext>
            </a:extLst>
          </p:cNvPr>
          <p:cNvPicPr>
            <a:picLocks noChangeAspect="1"/>
          </p:cNvPicPr>
          <p:nvPr/>
        </p:nvPicPr>
        <p:blipFill>
          <a:blip r:embed="rId3"/>
          <a:stretch>
            <a:fillRect/>
          </a:stretch>
        </p:blipFill>
        <p:spPr>
          <a:xfrm>
            <a:off x="5520269" y="5251863"/>
            <a:ext cx="6323450" cy="1323975"/>
          </a:xfrm>
          <a:prstGeom prst="rect">
            <a:avLst/>
          </a:prstGeom>
        </p:spPr>
      </p:pic>
      <p:sp>
        <p:nvSpPr>
          <p:cNvPr id="9" name="ZoneTexte 8">
            <a:extLst>
              <a:ext uri="{FF2B5EF4-FFF2-40B4-BE49-F238E27FC236}">
                <a16:creationId xmlns:a16="http://schemas.microsoft.com/office/drawing/2014/main" id="{1B0B6053-E7F8-4145-A03C-B588B290E135}"/>
              </a:ext>
            </a:extLst>
          </p:cNvPr>
          <p:cNvSpPr txBox="1"/>
          <p:nvPr/>
        </p:nvSpPr>
        <p:spPr>
          <a:xfrm>
            <a:off x="5452533" y="4920768"/>
            <a:ext cx="4908549" cy="276999"/>
          </a:xfrm>
          <a:prstGeom prst="rect">
            <a:avLst/>
          </a:prstGeom>
          <a:noFill/>
        </p:spPr>
        <p:txBody>
          <a:bodyPr wrap="square" rtlCol="0">
            <a:spAutoFit/>
          </a:bodyPr>
          <a:lstStyle/>
          <a:p>
            <a:r>
              <a:rPr lang="fr-FR" sz="1200" u="sng" dirty="0"/>
              <a:t>Extraction des lignes du tableau</a:t>
            </a:r>
          </a:p>
        </p:txBody>
      </p:sp>
      <p:sp>
        <p:nvSpPr>
          <p:cNvPr id="10" name="ZoneTexte 9">
            <a:extLst>
              <a:ext uri="{FF2B5EF4-FFF2-40B4-BE49-F238E27FC236}">
                <a16:creationId xmlns:a16="http://schemas.microsoft.com/office/drawing/2014/main" id="{75C584F7-182C-4DDA-9C83-2AA4714777EE}"/>
              </a:ext>
            </a:extLst>
          </p:cNvPr>
          <p:cNvSpPr txBox="1"/>
          <p:nvPr/>
        </p:nvSpPr>
        <p:spPr>
          <a:xfrm>
            <a:off x="5430794" y="2300081"/>
            <a:ext cx="6502399" cy="276999"/>
          </a:xfrm>
          <a:prstGeom prst="rect">
            <a:avLst/>
          </a:prstGeom>
          <a:noFill/>
        </p:spPr>
        <p:txBody>
          <a:bodyPr wrap="square" rtlCol="0">
            <a:spAutoFit/>
          </a:bodyPr>
          <a:lstStyle/>
          <a:p>
            <a:r>
              <a:rPr lang="fr-FR" sz="1200" u="sng" dirty="0"/>
              <a:t>Extraction des entêtes</a:t>
            </a:r>
          </a:p>
        </p:txBody>
      </p:sp>
      <p:pic>
        <p:nvPicPr>
          <p:cNvPr id="7" name="Image 6">
            <a:extLst>
              <a:ext uri="{FF2B5EF4-FFF2-40B4-BE49-F238E27FC236}">
                <a16:creationId xmlns:a16="http://schemas.microsoft.com/office/drawing/2014/main" id="{37B93CE0-5AE1-83C4-BE14-462BE23920E1}"/>
              </a:ext>
            </a:extLst>
          </p:cNvPr>
          <p:cNvPicPr>
            <a:picLocks noChangeAspect="1"/>
          </p:cNvPicPr>
          <p:nvPr/>
        </p:nvPicPr>
        <p:blipFill>
          <a:blip r:embed="rId4"/>
          <a:stretch>
            <a:fillRect/>
          </a:stretch>
        </p:blipFill>
        <p:spPr>
          <a:xfrm>
            <a:off x="377180" y="3429000"/>
            <a:ext cx="4351864" cy="1851752"/>
          </a:xfrm>
          <a:prstGeom prst="rect">
            <a:avLst/>
          </a:prstGeom>
        </p:spPr>
      </p:pic>
      <p:sp>
        <p:nvSpPr>
          <p:cNvPr id="11" name="Flèche : droite 10">
            <a:extLst>
              <a:ext uri="{FF2B5EF4-FFF2-40B4-BE49-F238E27FC236}">
                <a16:creationId xmlns:a16="http://schemas.microsoft.com/office/drawing/2014/main" id="{5FDDC919-853E-594D-04C1-F796162905DA}"/>
              </a:ext>
            </a:extLst>
          </p:cNvPr>
          <p:cNvSpPr/>
          <p:nvPr/>
        </p:nvSpPr>
        <p:spPr>
          <a:xfrm rot="19492178">
            <a:off x="4790557" y="3285556"/>
            <a:ext cx="639299" cy="205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11">
            <a:extLst>
              <a:ext uri="{FF2B5EF4-FFF2-40B4-BE49-F238E27FC236}">
                <a16:creationId xmlns:a16="http://schemas.microsoft.com/office/drawing/2014/main" id="{A8366D87-637D-CC41-D79E-216C5BB32EC6}"/>
              </a:ext>
            </a:extLst>
          </p:cNvPr>
          <p:cNvSpPr/>
          <p:nvPr/>
        </p:nvSpPr>
        <p:spPr>
          <a:xfrm rot="2525123">
            <a:off x="4805007" y="5001043"/>
            <a:ext cx="639299" cy="205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3B08697A-3A7F-CF5E-18A8-A6903E8C0137}"/>
              </a:ext>
            </a:extLst>
          </p:cNvPr>
          <p:cNvSpPr txBox="1"/>
          <p:nvPr/>
        </p:nvSpPr>
        <p:spPr>
          <a:xfrm>
            <a:off x="258809" y="3060910"/>
            <a:ext cx="6502399" cy="276999"/>
          </a:xfrm>
          <a:prstGeom prst="rect">
            <a:avLst/>
          </a:prstGeom>
          <a:noFill/>
        </p:spPr>
        <p:txBody>
          <a:bodyPr wrap="square" rtlCol="0">
            <a:spAutoFit/>
          </a:bodyPr>
          <a:lstStyle/>
          <a:p>
            <a:r>
              <a:rPr lang="fr-FR" sz="1200" u="sng" dirty="0"/>
              <a:t>Tableau provenant du site infoclimat.fr</a:t>
            </a:r>
          </a:p>
        </p:txBody>
      </p:sp>
      <p:sp>
        <p:nvSpPr>
          <p:cNvPr id="3" name="Rectangle : coins arrondis 2">
            <a:extLst>
              <a:ext uri="{FF2B5EF4-FFF2-40B4-BE49-F238E27FC236}">
                <a16:creationId xmlns:a16="http://schemas.microsoft.com/office/drawing/2014/main" id="{0B592EB6-F73F-EBC8-4E10-2297C504B74F}"/>
              </a:ext>
            </a:extLst>
          </p:cNvPr>
          <p:cNvSpPr/>
          <p:nvPr/>
        </p:nvSpPr>
        <p:spPr>
          <a:xfrm>
            <a:off x="406080" y="3429000"/>
            <a:ext cx="4322964" cy="268026"/>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EC5A4C3C-7777-2BD0-071B-6D7F816EA84E}"/>
              </a:ext>
            </a:extLst>
          </p:cNvPr>
          <p:cNvSpPr/>
          <p:nvPr/>
        </p:nvSpPr>
        <p:spPr>
          <a:xfrm>
            <a:off x="355441" y="4594072"/>
            <a:ext cx="4322964" cy="326157"/>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62377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Déploiement d’une application WEB via FLASK</a:t>
            </a:r>
          </a:p>
        </p:txBody>
      </p:sp>
      <p:pic>
        <p:nvPicPr>
          <p:cNvPr id="3" name="Image 2">
            <a:extLst>
              <a:ext uri="{FF2B5EF4-FFF2-40B4-BE49-F238E27FC236}">
                <a16:creationId xmlns:a16="http://schemas.microsoft.com/office/drawing/2014/main" id="{C3A2D9FA-939F-9E01-4C6A-7F9E887E099E}"/>
              </a:ext>
            </a:extLst>
          </p:cNvPr>
          <p:cNvPicPr>
            <a:picLocks noChangeAspect="1"/>
          </p:cNvPicPr>
          <p:nvPr/>
        </p:nvPicPr>
        <p:blipFill rotWithShape="1">
          <a:blip r:embed="rId2"/>
          <a:srcRect t="10598"/>
          <a:stretch/>
        </p:blipFill>
        <p:spPr>
          <a:xfrm>
            <a:off x="450001" y="2519221"/>
            <a:ext cx="5402159" cy="4246445"/>
          </a:xfrm>
          <a:prstGeom prst="rect">
            <a:avLst/>
          </a:prstGeom>
        </p:spPr>
      </p:pic>
      <p:sp>
        <p:nvSpPr>
          <p:cNvPr id="4" name="ZoneTexte 3">
            <a:extLst>
              <a:ext uri="{FF2B5EF4-FFF2-40B4-BE49-F238E27FC236}">
                <a16:creationId xmlns:a16="http://schemas.microsoft.com/office/drawing/2014/main" id="{7BA5102D-8EC4-DCD9-664B-CD847A5598C9}"/>
              </a:ext>
            </a:extLst>
          </p:cNvPr>
          <p:cNvSpPr txBox="1"/>
          <p:nvPr/>
        </p:nvSpPr>
        <p:spPr>
          <a:xfrm>
            <a:off x="441913" y="1830800"/>
            <a:ext cx="11239500" cy="276999"/>
          </a:xfrm>
          <a:prstGeom prst="rect">
            <a:avLst/>
          </a:prstGeom>
          <a:noFill/>
        </p:spPr>
        <p:txBody>
          <a:bodyPr wrap="square" rtlCol="0">
            <a:spAutoFit/>
          </a:bodyPr>
          <a:lstStyle/>
          <a:p>
            <a:r>
              <a:rPr lang="fr-FR" sz="1200" b="1" u="sng" dirty="0"/>
              <a:t>Visualisation de l’application WEB :</a:t>
            </a:r>
          </a:p>
        </p:txBody>
      </p:sp>
      <p:sp>
        <p:nvSpPr>
          <p:cNvPr id="6" name="Rectangle : coins arrondis 5">
            <a:extLst>
              <a:ext uri="{FF2B5EF4-FFF2-40B4-BE49-F238E27FC236}">
                <a16:creationId xmlns:a16="http://schemas.microsoft.com/office/drawing/2014/main" id="{DAFF01AC-32D4-50FD-82E1-45DB3ADB6814}"/>
              </a:ext>
            </a:extLst>
          </p:cNvPr>
          <p:cNvSpPr/>
          <p:nvPr/>
        </p:nvSpPr>
        <p:spPr>
          <a:xfrm>
            <a:off x="1681480" y="4666595"/>
            <a:ext cx="3132667" cy="276999"/>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24E80016-1534-8165-24E0-A29108E70EA8}"/>
              </a:ext>
            </a:extLst>
          </p:cNvPr>
          <p:cNvSpPr/>
          <p:nvPr/>
        </p:nvSpPr>
        <p:spPr>
          <a:xfrm>
            <a:off x="2694093" y="2564599"/>
            <a:ext cx="993987" cy="276999"/>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1E1414AA-1CEB-8AE4-77E1-7795247FE065}"/>
              </a:ext>
            </a:extLst>
          </p:cNvPr>
          <p:cNvSpPr txBox="1"/>
          <p:nvPr/>
        </p:nvSpPr>
        <p:spPr>
          <a:xfrm>
            <a:off x="7084797" y="2530390"/>
            <a:ext cx="4008860" cy="276999"/>
          </a:xfrm>
          <a:prstGeom prst="rect">
            <a:avLst/>
          </a:prstGeom>
          <a:noFill/>
        </p:spPr>
        <p:txBody>
          <a:bodyPr wrap="square" rtlCol="0">
            <a:spAutoFit/>
          </a:bodyPr>
          <a:lstStyle/>
          <a:p>
            <a:r>
              <a:rPr lang="fr-FR" sz="1200" b="1" dirty="0"/>
              <a:t>Lien permettant de naviguer au sein de l’application</a:t>
            </a:r>
          </a:p>
        </p:txBody>
      </p:sp>
      <p:sp>
        <p:nvSpPr>
          <p:cNvPr id="15" name="ZoneTexte 14">
            <a:extLst>
              <a:ext uri="{FF2B5EF4-FFF2-40B4-BE49-F238E27FC236}">
                <a16:creationId xmlns:a16="http://schemas.microsoft.com/office/drawing/2014/main" id="{9FCB86E1-00D3-FA00-420F-64FFD52FBB4E}"/>
              </a:ext>
            </a:extLst>
          </p:cNvPr>
          <p:cNvSpPr txBox="1"/>
          <p:nvPr/>
        </p:nvSpPr>
        <p:spPr>
          <a:xfrm>
            <a:off x="7076756" y="4067322"/>
            <a:ext cx="4008860" cy="461665"/>
          </a:xfrm>
          <a:prstGeom prst="rect">
            <a:avLst/>
          </a:prstGeom>
          <a:noFill/>
        </p:spPr>
        <p:txBody>
          <a:bodyPr wrap="square" rtlCol="0">
            <a:spAutoFit/>
          </a:bodyPr>
          <a:lstStyle/>
          <a:p>
            <a:r>
              <a:rPr lang="fr-FR" sz="1200" b="1" dirty="0"/>
              <a:t>Bouton permettant d’accéder à la fonction de classification et donc de reconnaissance de l’image</a:t>
            </a:r>
          </a:p>
        </p:txBody>
      </p:sp>
      <p:sp>
        <p:nvSpPr>
          <p:cNvPr id="16" name="Rectangle : coins arrondis 15">
            <a:extLst>
              <a:ext uri="{FF2B5EF4-FFF2-40B4-BE49-F238E27FC236}">
                <a16:creationId xmlns:a16="http://schemas.microsoft.com/office/drawing/2014/main" id="{A2846A4E-45D9-AF83-CE13-3408DB1C1B40}"/>
              </a:ext>
            </a:extLst>
          </p:cNvPr>
          <p:cNvSpPr/>
          <p:nvPr/>
        </p:nvSpPr>
        <p:spPr>
          <a:xfrm>
            <a:off x="1302173" y="5219131"/>
            <a:ext cx="1166707" cy="1580745"/>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CC33EB07-8DE1-C53B-BCF9-982396BA63C4}"/>
              </a:ext>
            </a:extLst>
          </p:cNvPr>
          <p:cNvSpPr/>
          <p:nvPr/>
        </p:nvSpPr>
        <p:spPr>
          <a:xfrm>
            <a:off x="3786293" y="5219131"/>
            <a:ext cx="1166707" cy="1580745"/>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B8958E42-139F-E440-2C52-5F62B182AF97}"/>
              </a:ext>
            </a:extLst>
          </p:cNvPr>
          <p:cNvSpPr txBox="1"/>
          <p:nvPr/>
        </p:nvSpPr>
        <p:spPr>
          <a:xfrm>
            <a:off x="7084797" y="5729184"/>
            <a:ext cx="4008860" cy="646331"/>
          </a:xfrm>
          <a:prstGeom prst="rect">
            <a:avLst/>
          </a:prstGeom>
          <a:noFill/>
        </p:spPr>
        <p:txBody>
          <a:bodyPr wrap="square" rtlCol="0">
            <a:spAutoFit/>
          </a:bodyPr>
          <a:lstStyle/>
          <a:p>
            <a:r>
              <a:rPr lang="fr-FR" sz="1200" b="1" dirty="0"/>
              <a:t>Outil permettant de nous faire remonter les éventuels dysfonctionnements de l’application comme un bug par exemple</a:t>
            </a:r>
          </a:p>
        </p:txBody>
      </p:sp>
      <p:sp>
        <p:nvSpPr>
          <p:cNvPr id="23" name="ZoneTexte 22">
            <a:extLst>
              <a:ext uri="{FF2B5EF4-FFF2-40B4-BE49-F238E27FC236}">
                <a16:creationId xmlns:a16="http://schemas.microsoft.com/office/drawing/2014/main" id="{255EF49F-44A1-F970-D98D-412B45447EC8}"/>
              </a:ext>
            </a:extLst>
          </p:cNvPr>
          <p:cNvSpPr txBox="1"/>
          <p:nvPr/>
        </p:nvSpPr>
        <p:spPr>
          <a:xfrm>
            <a:off x="7046495" y="4898253"/>
            <a:ext cx="4008860" cy="461665"/>
          </a:xfrm>
          <a:prstGeom prst="rect">
            <a:avLst/>
          </a:prstGeom>
          <a:noFill/>
        </p:spPr>
        <p:txBody>
          <a:bodyPr wrap="square" rtlCol="0">
            <a:spAutoFit/>
          </a:bodyPr>
          <a:lstStyle/>
          <a:p>
            <a:r>
              <a:rPr lang="fr-FR" sz="1200" b="1" dirty="0"/>
              <a:t>Lien direct avec le site </a:t>
            </a:r>
            <a:r>
              <a:rPr lang="fr-FR" sz="1200" b="1" dirty="0" err="1"/>
              <a:t>Inaturalist</a:t>
            </a:r>
            <a:r>
              <a:rPr lang="fr-FR" sz="1200" b="1" dirty="0"/>
              <a:t> afin d’effectuer une observation lorsque nous avons identifié l’insecte,</a:t>
            </a:r>
          </a:p>
        </p:txBody>
      </p:sp>
      <p:cxnSp>
        <p:nvCxnSpPr>
          <p:cNvPr id="24" name="Connecteur droit avec flèche 23">
            <a:extLst>
              <a:ext uri="{FF2B5EF4-FFF2-40B4-BE49-F238E27FC236}">
                <a16:creationId xmlns:a16="http://schemas.microsoft.com/office/drawing/2014/main" id="{127E7CA3-0C6E-1E90-07FF-69D8F68A5632}"/>
              </a:ext>
            </a:extLst>
          </p:cNvPr>
          <p:cNvCxnSpPr>
            <a:cxnSpLocks/>
          </p:cNvCxnSpPr>
          <p:nvPr/>
        </p:nvCxnSpPr>
        <p:spPr>
          <a:xfrm>
            <a:off x="3908213" y="2650706"/>
            <a:ext cx="3000587"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29BA3016-720F-416D-BD16-BA1C4CBBC041}"/>
              </a:ext>
            </a:extLst>
          </p:cNvPr>
          <p:cNvCxnSpPr>
            <a:cxnSpLocks/>
          </p:cNvCxnSpPr>
          <p:nvPr/>
        </p:nvCxnSpPr>
        <p:spPr>
          <a:xfrm flipV="1">
            <a:off x="4953000" y="6009503"/>
            <a:ext cx="1955800" cy="115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 en angle 31">
            <a:extLst>
              <a:ext uri="{FF2B5EF4-FFF2-40B4-BE49-F238E27FC236}">
                <a16:creationId xmlns:a16="http://schemas.microsoft.com/office/drawing/2014/main" id="{7FC57DDB-C1C2-674F-CC79-3286FB4ABE9A}"/>
              </a:ext>
            </a:extLst>
          </p:cNvPr>
          <p:cNvCxnSpPr/>
          <p:nvPr/>
        </p:nvCxnSpPr>
        <p:spPr>
          <a:xfrm flipV="1">
            <a:off x="3908213" y="4338778"/>
            <a:ext cx="3000587" cy="323445"/>
          </a:xfrm>
          <a:prstGeom prst="bentConnector3">
            <a:avLst>
              <a:gd name="adj1" fmla="val -113"/>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 en angle 33">
            <a:extLst>
              <a:ext uri="{FF2B5EF4-FFF2-40B4-BE49-F238E27FC236}">
                <a16:creationId xmlns:a16="http://schemas.microsoft.com/office/drawing/2014/main" id="{97EEAD70-0029-40C6-0BB1-D82D356616C5}"/>
              </a:ext>
            </a:extLst>
          </p:cNvPr>
          <p:cNvCxnSpPr>
            <a:cxnSpLocks/>
          </p:cNvCxnSpPr>
          <p:nvPr/>
        </p:nvCxnSpPr>
        <p:spPr>
          <a:xfrm flipV="1">
            <a:off x="1644336" y="5116885"/>
            <a:ext cx="5264464" cy="182312"/>
          </a:xfrm>
          <a:prstGeom prst="bentConnector3">
            <a:avLst>
              <a:gd name="adj1" fmla="val -178"/>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496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Déploiement d’une application WEB via FLASK</a:t>
            </a:r>
          </a:p>
        </p:txBody>
      </p:sp>
      <p:sp>
        <p:nvSpPr>
          <p:cNvPr id="4" name="ZoneTexte 3">
            <a:extLst>
              <a:ext uri="{FF2B5EF4-FFF2-40B4-BE49-F238E27FC236}">
                <a16:creationId xmlns:a16="http://schemas.microsoft.com/office/drawing/2014/main" id="{7BA5102D-8EC4-DCD9-664B-CD847A5598C9}"/>
              </a:ext>
            </a:extLst>
          </p:cNvPr>
          <p:cNvSpPr txBox="1"/>
          <p:nvPr/>
        </p:nvSpPr>
        <p:spPr>
          <a:xfrm>
            <a:off x="450001" y="1738868"/>
            <a:ext cx="11239500" cy="276999"/>
          </a:xfrm>
          <a:prstGeom prst="rect">
            <a:avLst/>
          </a:prstGeom>
          <a:noFill/>
        </p:spPr>
        <p:txBody>
          <a:bodyPr wrap="square" rtlCol="0">
            <a:spAutoFit/>
          </a:bodyPr>
          <a:lstStyle/>
          <a:p>
            <a:r>
              <a:rPr lang="fr-FR" sz="1200" b="1" u="sng" dirty="0"/>
              <a:t>Visualisation de l’outil de prévisions sur l’application WEB:</a:t>
            </a:r>
          </a:p>
        </p:txBody>
      </p:sp>
      <p:pic>
        <p:nvPicPr>
          <p:cNvPr id="2" name="Image 1">
            <a:extLst>
              <a:ext uri="{FF2B5EF4-FFF2-40B4-BE49-F238E27FC236}">
                <a16:creationId xmlns:a16="http://schemas.microsoft.com/office/drawing/2014/main" id="{36AE0829-CF55-0DB3-7F04-F2C80C809C23}"/>
              </a:ext>
            </a:extLst>
          </p:cNvPr>
          <p:cNvPicPr>
            <a:picLocks noChangeAspect="1"/>
          </p:cNvPicPr>
          <p:nvPr/>
        </p:nvPicPr>
        <p:blipFill>
          <a:blip r:embed="rId2"/>
          <a:stretch>
            <a:fillRect/>
          </a:stretch>
        </p:blipFill>
        <p:spPr>
          <a:xfrm>
            <a:off x="553299" y="2015867"/>
            <a:ext cx="5451261" cy="4682109"/>
          </a:xfrm>
          <a:prstGeom prst="rect">
            <a:avLst/>
          </a:prstGeom>
        </p:spPr>
      </p:pic>
      <p:sp>
        <p:nvSpPr>
          <p:cNvPr id="5" name="Rectangle : coins arrondis 4">
            <a:extLst>
              <a:ext uri="{FF2B5EF4-FFF2-40B4-BE49-F238E27FC236}">
                <a16:creationId xmlns:a16="http://schemas.microsoft.com/office/drawing/2014/main" id="{3E6E2176-BF83-C51A-60B0-76FDB87F22D6}"/>
              </a:ext>
            </a:extLst>
          </p:cNvPr>
          <p:cNvSpPr/>
          <p:nvPr/>
        </p:nvSpPr>
        <p:spPr>
          <a:xfrm>
            <a:off x="692573" y="3962401"/>
            <a:ext cx="1522307" cy="2540000"/>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A0E6574E-0BA4-3743-546E-109CF4A727A6}"/>
              </a:ext>
            </a:extLst>
          </p:cNvPr>
          <p:cNvSpPr/>
          <p:nvPr/>
        </p:nvSpPr>
        <p:spPr>
          <a:xfrm>
            <a:off x="3019213" y="3962399"/>
            <a:ext cx="2934547" cy="2540001"/>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08A9633C-7D89-506D-4A8C-088FCB6F0A3A}"/>
              </a:ext>
            </a:extLst>
          </p:cNvPr>
          <p:cNvSpPr txBox="1"/>
          <p:nvPr/>
        </p:nvSpPr>
        <p:spPr>
          <a:xfrm>
            <a:off x="7629841" y="3338431"/>
            <a:ext cx="3292159" cy="276999"/>
          </a:xfrm>
          <a:prstGeom prst="rect">
            <a:avLst/>
          </a:prstGeom>
          <a:noFill/>
        </p:spPr>
        <p:txBody>
          <a:bodyPr wrap="square" rtlCol="0">
            <a:spAutoFit/>
          </a:bodyPr>
          <a:lstStyle/>
          <a:p>
            <a:r>
              <a:rPr lang="fr-FR" sz="1200" b="1" dirty="0"/>
              <a:t>Fonction pour uploader l’image à classifier</a:t>
            </a:r>
          </a:p>
        </p:txBody>
      </p:sp>
      <p:sp>
        <p:nvSpPr>
          <p:cNvPr id="14" name="ZoneTexte 13">
            <a:extLst>
              <a:ext uri="{FF2B5EF4-FFF2-40B4-BE49-F238E27FC236}">
                <a16:creationId xmlns:a16="http://schemas.microsoft.com/office/drawing/2014/main" id="{ED02552D-B0A5-7121-BF8D-2EE7D95374D4}"/>
              </a:ext>
            </a:extLst>
          </p:cNvPr>
          <p:cNvSpPr txBox="1"/>
          <p:nvPr/>
        </p:nvSpPr>
        <p:spPr>
          <a:xfrm>
            <a:off x="7629841" y="4951067"/>
            <a:ext cx="4008860" cy="276999"/>
          </a:xfrm>
          <a:prstGeom prst="rect">
            <a:avLst/>
          </a:prstGeom>
          <a:noFill/>
        </p:spPr>
        <p:txBody>
          <a:bodyPr wrap="square" rtlCol="0">
            <a:spAutoFit/>
          </a:bodyPr>
          <a:lstStyle/>
          <a:p>
            <a:r>
              <a:rPr lang="fr-FR" sz="1200" b="1" dirty="0"/>
              <a:t>Fonction pour uploader de lien de l’image à classifier</a:t>
            </a:r>
          </a:p>
        </p:txBody>
      </p:sp>
      <p:cxnSp>
        <p:nvCxnSpPr>
          <p:cNvPr id="15" name="Connecteur droit avec flèche 14">
            <a:extLst>
              <a:ext uri="{FF2B5EF4-FFF2-40B4-BE49-F238E27FC236}">
                <a16:creationId xmlns:a16="http://schemas.microsoft.com/office/drawing/2014/main" id="{54EADA8F-AA4A-07DB-3C8A-5C0F7A56F3C0}"/>
              </a:ext>
            </a:extLst>
          </p:cNvPr>
          <p:cNvCxnSpPr>
            <a:cxnSpLocks/>
          </p:cNvCxnSpPr>
          <p:nvPr/>
        </p:nvCxnSpPr>
        <p:spPr>
          <a:xfrm>
            <a:off x="5953760" y="5089566"/>
            <a:ext cx="1574483"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492A221A-D3F8-A666-7407-30B730B79DFE}"/>
              </a:ext>
            </a:extLst>
          </p:cNvPr>
          <p:cNvCxnSpPr>
            <a:cxnSpLocks/>
          </p:cNvCxnSpPr>
          <p:nvPr/>
        </p:nvCxnSpPr>
        <p:spPr>
          <a:xfrm flipV="1">
            <a:off x="1453726" y="3476930"/>
            <a:ext cx="6074517" cy="451615"/>
          </a:xfrm>
          <a:prstGeom prst="bentConnector3">
            <a:avLst>
              <a:gd name="adj1" fmla="val 158"/>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1530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Déploiement d’une application WEB via FLASK</a:t>
            </a:r>
          </a:p>
        </p:txBody>
      </p:sp>
      <p:sp>
        <p:nvSpPr>
          <p:cNvPr id="4" name="ZoneTexte 3">
            <a:extLst>
              <a:ext uri="{FF2B5EF4-FFF2-40B4-BE49-F238E27FC236}">
                <a16:creationId xmlns:a16="http://schemas.microsoft.com/office/drawing/2014/main" id="{7BA5102D-8EC4-DCD9-664B-CD847A5598C9}"/>
              </a:ext>
            </a:extLst>
          </p:cNvPr>
          <p:cNvSpPr txBox="1"/>
          <p:nvPr/>
        </p:nvSpPr>
        <p:spPr>
          <a:xfrm>
            <a:off x="450001" y="1738868"/>
            <a:ext cx="11239500" cy="276999"/>
          </a:xfrm>
          <a:prstGeom prst="rect">
            <a:avLst/>
          </a:prstGeom>
          <a:noFill/>
        </p:spPr>
        <p:txBody>
          <a:bodyPr wrap="square" rtlCol="0">
            <a:spAutoFit/>
          </a:bodyPr>
          <a:lstStyle/>
          <a:p>
            <a:r>
              <a:rPr lang="fr-FR" sz="1200" b="1" u="sng" dirty="0"/>
              <a:t>Visualisation du résultat d’une classification sur l’application WEB:</a:t>
            </a:r>
          </a:p>
        </p:txBody>
      </p:sp>
      <p:pic>
        <p:nvPicPr>
          <p:cNvPr id="6" name="Image 5">
            <a:extLst>
              <a:ext uri="{FF2B5EF4-FFF2-40B4-BE49-F238E27FC236}">
                <a16:creationId xmlns:a16="http://schemas.microsoft.com/office/drawing/2014/main" id="{0309172C-96CC-EE91-B894-7F7E1EDC285B}"/>
              </a:ext>
            </a:extLst>
          </p:cNvPr>
          <p:cNvPicPr>
            <a:picLocks noChangeAspect="1"/>
          </p:cNvPicPr>
          <p:nvPr/>
        </p:nvPicPr>
        <p:blipFill>
          <a:blip r:embed="rId2"/>
          <a:stretch>
            <a:fillRect/>
          </a:stretch>
        </p:blipFill>
        <p:spPr>
          <a:xfrm>
            <a:off x="445121" y="2015867"/>
            <a:ext cx="5306475" cy="4784876"/>
          </a:xfrm>
          <a:prstGeom prst="rect">
            <a:avLst/>
          </a:prstGeom>
        </p:spPr>
      </p:pic>
      <p:sp>
        <p:nvSpPr>
          <p:cNvPr id="9" name="Rectangle : coins arrondis 8">
            <a:extLst>
              <a:ext uri="{FF2B5EF4-FFF2-40B4-BE49-F238E27FC236}">
                <a16:creationId xmlns:a16="http://schemas.microsoft.com/office/drawing/2014/main" id="{6976B59D-7A96-02C5-181B-02730048071F}"/>
              </a:ext>
            </a:extLst>
          </p:cNvPr>
          <p:cNvSpPr/>
          <p:nvPr/>
        </p:nvSpPr>
        <p:spPr>
          <a:xfrm>
            <a:off x="581192" y="4947920"/>
            <a:ext cx="1725128" cy="1107440"/>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45085289-BFBB-87C5-9846-95F73C7A1928}"/>
              </a:ext>
            </a:extLst>
          </p:cNvPr>
          <p:cNvSpPr/>
          <p:nvPr/>
        </p:nvSpPr>
        <p:spPr>
          <a:xfrm>
            <a:off x="3098358" y="4842133"/>
            <a:ext cx="1453322" cy="662493"/>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842AFC27-0173-AFAA-283B-CA805066238F}"/>
              </a:ext>
            </a:extLst>
          </p:cNvPr>
          <p:cNvSpPr/>
          <p:nvPr/>
        </p:nvSpPr>
        <p:spPr>
          <a:xfrm>
            <a:off x="3098358" y="5504626"/>
            <a:ext cx="1453322" cy="662493"/>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ED752984-16A2-5CC4-3570-79C60EA9E05B}"/>
              </a:ext>
            </a:extLst>
          </p:cNvPr>
          <p:cNvSpPr/>
          <p:nvPr/>
        </p:nvSpPr>
        <p:spPr>
          <a:xfrm>
            <a:off x="680278" y="6181072"/>
            <a:ext cx="3871402" cy="662493"/>
          </a:xfrm>
          <a:prstGeom prst="roundRect">
            <a:avLst/>
          </a:prstGeom>
          <a:noFill/>
          <a:ln w="412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B4A5979B-525A-C08F-59DE-5D4D46FA35D4}"/>
              </a:ext>
            </a:extLst>
          </p:cNvPr>
          <p:cNvSpPr txBox="1"/>
          <p:nvPr/>
        </p:nvSpPr>
        <p:spPr>
          <a:xfrm>
            <a:off x="7629839" y="4314983"/>
            <a:ext cx="3292159" cy="276999"/>
          </a:xfrm>
          <a:prstGeom prst="rect">
            <a:avLst/>
          </a:prstGeom>
          <a:noFill/>
        </p:spPr>
        <p:txBody>
          <a:bodyPr wrap="square" rtlCol="0">
            <a:spAutoFit/>
          </a:bodyPr>
          <a:lstStyle/>
          <a:p>
            <a:r>
              <a:rPr lang="fr-FR" sz="1200" b="1" dirty="0"/>
              <a:t>Image uploadée</a:t>
            </a:r>
          </a:p>
        </p:txBody>
      </p:sp>
      <p:sp>
        <p:nvSpPr>
          <p:cNvPr id="19" name="ZoneTexte 18">
            <a:extLst>
              <a:ext uri="{FF2B5EF4-FFF2-40B4-BE49-F238E27FC236}">
                <a16:creationId xmlns:a16="http://schemas.microsoft.com/office/drawing/2014/main" id="{1B7B7A0F-525E-8907-B0DF-6821D378B2DD}"/>
              </a:ext>
            </a:extLst>
          </p:cNvPr>
          <p:cNvSpPr txBox="1"/>
          <p:nvPr/>
        </p:nvSpPr>
        <p:spPr>
          <a:xfrm>
            <a:off x="7640319" y="5034878"/>
            <a:ext cx="3292159" cy="276999"/>
          </a:xfrm>
          <a:prstGeom prst="rect">
            <a:avLst/>
          </a:prstGeom>
          <a:noFill/>
        </p:spPr>
        <p:txBody>
          <a:bodyPr wrap="square" rtlCol="0">
            <a:spAutoFit/>
          </a:bodyPr>
          <a:lstStyle/>
          <a:p>
            <a:r>
              <a:rPr lang="fr-FR" sz="1200" b="1" dirty="0"/>
              <a:t>Résultat de la classification</a:t>
            </a:r>
          </a:p>
        </p:txBody>
      </p:sp>
      <p:sp>
        <p:nvSpPr>
          <p:cNvPr id="20" name="ZoneTexte 19">
            <a:extLst>
              <a:ext uri="{FF2B5EF4-FFF2-40B4-BE49-F238E27FC236}">
                <a16:creationId xmlns:a16="http://schemas.microsoft.com/office/drawing/2014/main" id="{873C1E47-6C09-8DE0-16C0-CAEB10A61FC1}"/>
              </a:ext>
            </a:extLst>
          </p:cNvPr>
          <p:cNvSpPr txBox="1"/>
          <p:nvPr/>
        </p:nvSpPr>
        <p:spPr>
          <a:xfrm>
            <a:off x="7629839" y="5627741"/>
            <a:ext cx="3292159" cy="276999"/>
          </a:xfrm>
          <a:prstGeom prst="rect">
            <a:avLst/>
          </a:prstGeom>
          <a:noFill/>
        </p:spPr>
        <p:txBody>
          <a:bodyPr wrap="square" rtlCol="0">
            <a:spAutoFit/>
          </a:bodyPr>
          <a:lstStyle/>
          <a:p>
            <a:r>
              <a:rPr lang="fr-FR" sz="1200" b="1" dirty="0"/>
              <a:t>Fiabilité du résultat</a:t>
            </a:r>
          </a:p>
        </p:txBody>
      </p:sp>
      <p:sp>
        <p:nvSpPr>
          <p:cNvPr id="21" name="ZoneTexte 20">
            <a:extLst>
              <a:ext uri="{FF2B5EF4-FFF2-40B4-BE49-F238E27FC236}">
                <a16:creationId xmlns:a16="http://schemas.microsoft.com/office/drawing/2014/main" id="{1ECE10C2-E9EC-83C5-1988-83FC589DF417}"/>
              </a:ext>
            </a:extLst>
          </p:cNvPr>
          <p:cNvSpPr txBox="1"/>
          <p:nvPr/>
        </p:nvSpPr>
        <p:spPr>
          <a:xfrm>
            <a:off x="7629840" y="6371695"/>
            <a:ext cx="3292159" cy="276999"/>
          </a:xfrm>
          <a:prstGeom prst="rect">
            <a:avLst/>
          </a:prstGeom>
          <a:noFill/>
        </p:spPr>
        <p:txBody>
          <a:bodyPr wrap="square" rtlCol="0">
            <a:spAutoFit/>
          </a:bodyPr>
          <a:lstStyle/>
          <a:p>
            <a:r>
              <a:rPr lang="fr-FR" sz="1200" b="1" dirty="0"/>
              <a:t>Anecdote concernant l’insecte identifié</a:t>
            </a:r>
          </a:p>
        </p:txBody>
      </p:sp>
      <p:cxnSp>
        <p:nvCxnSpPr>
          <p:cNvPr id="22" name="Connecteur droit avec flèche 21">
            <a:extLst>
              <a:ext uri="{FF2B5EF4-FFF2-40B4-BE49-F238E27FC236}">
                <a16:creationId xmlns:a16="http://schemas.microsoft.com/office/drawing/2014/main" id="{29D8E54B-B358-3DA9-7E75-771C1538AE4F}"/>
              </a:ext>
            </a:extLst>
          </p:cNvPr>
          <p:cNvCxnSpPr>
            <a:cxnSpLocks/>
          </p:cNvCxnSpPr>
          <p:nvPr/>
        </p:nvCxnSpPr>
        <p:spPr>
          <a:xfrm>
            <a:off x="4683760" y="5188480"/>
            <a:ext cx="2700538"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B1DE7769-D4F0-0008-4F00-6051DE187B10}"/>
              </a:ext>
            </a:extLst>
          </p:cNvPr>
          <p:cNvCxnSpPr>
            <a:cxnSpLocks/>
          </p:cNvCxnSpPr>
          <p:nvPr/>
        </p:nvCxnSpPr>
        <p:spPr>
          <a:xfrm>
            <a:off x="4683760" y="5745389"/>
            <a:ext cx="2675140"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7482A4FA-6561-7C9E-9588-6DF3CE4B846C}"/>
              </a:ext>
            </a:extLst>
          </p:cNvPr>
          <p:cNvCxnSpPr>
            <a:cxnSpLocks/>
          </p:cNvCxnSpPr>
          <p:nvPr/>
        </p:nvCxnSpPr>
        <p:spPr>
          <a:xfrm>
            <a:off x="4683760" y="6510194"/>
            <a:ext cx="2700538"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ngle 27">
            <a:extLst>
              <a:ext uri="{FF2B5EF4-FFF2-40B4-BE49-F238E27FC236}">
                <a16:creationId xmlns:a16="http://schemas.microsoft.com/office/drawing/2014/main" id="{2C1C866D-A7F7-21D6-30F7-B2B64426D50E}"/>
              </a:ext>
            </a:extLst>
          </p:cNvPr>
          <p:cNvCxnSpPr>
            <a:cxnSpLocks/>
          </p:cNvCxnSpPr>
          <p:nvPr/>
        </p:nvCxnSpPr>
        <p:spPr>
          <a:xfrm flipV="1">
            <a:off x="1310198" y="4453483"/>
            <a:ext cx="6074517" cy="451615"/>
          </a:xfrm>
          <a:prstGeom prst="bentConnector3">
            <a:avLst>
              <a:gd name="adj1" fmla="val 158"/>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812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F4757C32-C9E5-450A-BD7A-56DA0437BFE6}"/>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Lien GITHUB</a:t>
            </a:r>
          </a:p>
        </p:txBody>
      </p:sp>
      <p:pic>
        <p:nvPicPr>
          <p:cNvPr id="2" name="Image 1">
            <a:extLst>
              <a:ext uri="{FF2B5EF4-FFF2-40B4-BE49-F238E27FC236}">
                <a16:creationId xmlns:a16="http://schemas.microsoft.com/office/drawing/2014/main" id="{08376A09-FFB2-42AC-B4FA-353B206F7491}"/>
              </a:ext>
            </a:extLst>
          </p:cNvPr>
          <p:cNvPicPr>
            <a:picLocks noChangeAspect="1"/>
          </p:cNvPicPr>
          <p:nvPr/>
        </p:nvPicPr>
        <p:blipFill>
          <a:blip r:embed="rId2"/>
          <a:stretch>
            <a:fillRect/>
          </a:stretch>
        </p:blipFill>
        <p:spPr>
          <a:xfrm>
            <a:off x="898525" y="3086100"/>
            <a:ext cx="1352550" cy="1266825"/>
          </a:xfrm>
          <a:prstGeom prst="rect">
            <a:avLst/>
          </a:prstGeom>
        </p:spPr>
      </p:pic>
      <p:sp>
        <p:nvSpPr>
          <p:cNvPr id="10" name="ZoneTexte 9">
            <a:extLst>
              <a:ext uri="{FF2B5EF4-FFF2-40B4-BE49-F238E27FC236}">
                <a16:creationId xmlns:a16="http://schemas.microsoft.com/office/drawing/2014/main" id="{4A55C897-8D6E-4CF8-8020-0AEA62ECEE91}"/>
              </a:ext>
            </a:extLst>
          </p:cNvPr>
          <p:cNvSpPr txBox="1"/>
          <p:nvPr/>
        </p:nvSpPr>
        <p:spPr>
          <a:xfrm>
            <a:off x="2768351" y="3427124"/>
            <a:ext cx="8525124" cy="584775"/>
          </a:xfrm>
          <a:prstGeom prst="rect">
            <a:avLst/>
          </a:prstGeom>
          <a:noFill/>
        </p:spPr>
        <p:txBody>
          <a:bodyPr wrap="square" rtlCol="0">
            <a:spAutoFit/>
          </a:bodyPr>
          <a:lstStyle/>
          <a:p>
            <a:r>
              <a:rPr lang="fr-FR" sz="3200" dirty="0"/>
              <a:t>https://github.com/data-jb/RNCP_CLAISSE_JB.git</a:t>
            </a:r>
          </a:p>
        </p:txBody>
      </p:sp>
    </p:spTree>
    <p:extLst>
      <p:ext uri="{BB962C8B-B14F-4D97-AF65-F5344CB8AC3E}">
        <p14:creationId xmlns:p14="http://schemas.microsoft.com/office/powerpoint/2010/main" val="3544570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28542" y="1978026"/>
            <a:ext cx="3081576" cy="1746762"/>
          </a:xfrm>
        </p:spPr>
        <p:txBody>
          <a:bodyPr rtlCol="0">
            <a:normAutofit/>
          </a:bodyPr>
          <a:lstStyle/>
          <a:p>
            <a:pPr rtl="0"/>
            <a:r>
              <a:rPr lang="fr-FR" dirty="0">
                <a:solidFill>
                  <a:srgbClr val="FFFFFF"/>
                </a:solidFill>
              </a:rPr>
              <a:t>Merci</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4" descr="Valeurs numérique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r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rtlCol="0" anchor="ctr">
            <a:normAutofit/>
          </a:bodyPr>
          <a:lstStyle/>
          <a:p>
            <a:pPr algn="ctr" rtl="0"/>
            <a:r>
              <a:rPr lang="fr-FR" dirty="0"/>
              <a:t>Programme de la présentation</a:t>
            </a:r>
          </a:p>
        </p:txBody>
      </p:sp>
      <p:graphicFrame>
        <p:nvGraphicFramePr>
          <p:cNvPr id="6" name="Espace réservé du contenu 5" descr="Graphique 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106742912"/>
              </p:ext>
            </p:extLst>
          </p:nvPr>
        </p:nvGraphicFramePr>
        <p:xfrm>
          <a:off x="719571" y="2198254"/>
          <a:ext cx="8564129"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78004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Présentation du projet</a:t>
            </a:r>
          </a:p>
        </p:txBody>
      </p:sp>
      <p:sp>
        <p:nvSpPr>
          <p:cNvPr id="5" name="ZoneTexte 4">
            <a:extLst>
              <a:ext uri="{FF2B5EF4-FFF2-40B4-BE49-F238E27FC236}">
                <a16:creationId xmlns:a16="http://schemas.microsoft.com/office/drawing/2014/main" id="{ABA2CBDE-A43F-4847-8335-FEC38DFE8373}"/>
              </a:ext>
            </a:extLst>
          </p:cNvPr>
          <p:cNvSpPr txBox="1"/>
          <p:nvPr/>
        </p:nvSpPr>
        <p:spPr>
          <a:xfrm>
            <a:off x="469900" y="2070100"/>
            <a:ext cx="11239500" cy="1569660"/>
          </a:xfrm>
          <a:prstGeom prst="rect">
            <a:avLst/>
          </a:prstGeom>
          <a:noFill/>
        </p:spPr>
        <p:txBody>
          <a:bodyPr wrap="square" rtlCol="0">
            <a:spAutoFit/>
          </a:bodyPr>
          <a:lstStyle/>
          <a:p>
            <a:r>
              <a:rPr lang="fr-FR" sz="1200" b="1" u="sng" dirty="0"/>
              <a:t>Présentation du Projet</a:t>
            </a:r>
          </a:p>
          <a:p>
            <a:r>
              <a:rPr lang="fr-FR" sz="1200" dirty="0"/>
              <a:t>Le projet vise à améliorer l'expérience des utilisateurs sur le site iNaturalist.org en développant un système de reconnaissance d'espèces basé sur l'intelligence artificielle. Cela permettra aux utilisateurs de charger des photos de la faune et de la flore, et d'obtenir automatiquement une suggestion de l’espèce photographiée. Il sera déployé dans un premier temps sur un nombre réduit d’espèces de la classe des Insectes.</a:t>
            </a:r>
          </a:p>
          <a:p>
            <a:endParaRPr lang="fr-FR" sz="1200" dirty="0"/>
          </a:p>
          <a:p>
            <a:r>
              <a:rPr lang="fr-FR" sz="1200" b="1" u="sng" dirty="0"/>
              <a:t>Objectifs du projet :</a:t>
            </a:r>
          </a:p>
          <a:p>
            <a:r>
              <a:rPr lang="fr-FR" sz="1200" dirty="0"/>
              <a:t>Le but du projet est de faciliter l’identification de l’espèce photographiée par des utilisateurs de l’application grâce à l’utilisation d’intelligence artificielle, et éviter les erreurs d’identification. Il devra permettre une meilleure expérience utilisateurs pour les observateurs ne maîtrisant pas totalement la taxonomie des espèces qu’ils observent.</a:t>
            </a:r>
          </a:p>
        </p:txBody>
      </p:sp>
      <p:pic>
        <p:nvPicPr>
          <p:cNvPr id="3" name="Image 2">
            <a:extLst>
              <a:ext uri="{FF2B5EF4-FFF2-40B4-BE49-F238E27FC236}">
                <a16:creationId xmlns:a16="http://schemas.microsoft.com/office/drawing/2014/main" id="{5FC4CBC5-C363-8171-005A-3B6760C72A28}"/>
              </a:ext>
            </a:extLst>
          </p:cNvPr>
          <p:cNvPicPr>
            <a:picLocks noChangeAspect="1"/>
          </p:cNvPicPr>
          <p:nvPr/>
        </p:nvPicPr>
        <p:blipFill>
          <a:blip r:embed="rId2"/>
          <a:stretch>
            <a:fillRect/>
          </a:stretch>
        </p:blipFill>
        <p:spPr>
          <a:xfrm>
            <a:off x="2709917" y="4050533"/>
            <a:ext cx="6083357" cy="2147067"/>
          </a:xfrm>
          <a:prstGeom prst="rect">
            <a:avLst/>
          </a:prstGeom>
        </p:spPr>
      </p:pic>
    </p:spTree>
    <p:extLst>
      <p:ext uri="{BB962C8B-B14F-4D97-AF65-F5344CB8AC3E}">
        <p14:creationId xmlns:p14="http://schemas.microsoft.com/office/powerpoint/2010/main" val="40753116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Identification des besoins de l’organisation</a:t>
            </a:r>
          </a:p>
        </p:txBody>
      </p:sp>
      <p:sp>
        <p:nvSpPr>
          <p:cNvPr id="5" name="ZoneTexte 4">
            <a:extLst>
              <a:ext uri="{FF2B5EF4-FFF2-40B4-BE49-F238E27FC236}">
                <a16:creationId xmlns:a16="http://schemas.microsoft.com/office/drawing/2014/main" id="{A78B5DDD-932D-45CB-85D3-56B928A65452}"/>
              </a:ext>
            </a:extLst>
          </p:cNvPr>
          <p:cNvSpPr txBox="1"/>
          <p:nvPr/>
        </p:nvSpPr>
        <p:spPr>
          <a:xfrm>
            <a:off x="469900" y="2298176"/>
            <a:ext cx="11239500" cy="646331"/>
          </a:xfrm>
          <a:prstGeom prst="rect">
            <a:avLst/>
          </a:prstGeom>
          <a:noFill/>
        </p:spPr>
        <p:txBody>
          <a:bodyPr wrap="square" rtlCol="0">
            <a:spAutoFit/>
          </a:bodyPr>
          <a:lstStyle/>
          <a:p>
            <a:r>
              <a:rPr lang="fr-FR" sz="1200" b="1" u="sng" dirty="0"/>
              <a:t>La note de cadrage : </a:t>
            </a:r>
          </a:p>
          <a:p>
            <a:r>
              <a:rPr lang="fr-FR" sz="1200" dirty="0"/>
              <a:t>Ce document a pour but de définir les contours et objectifs du projet de reconnaissance d’images pour le site iNaturalist.org. Il est la synthèse du recueil des besoins client, et fournira une vision claire de ce qui doit être réalisé.</a:t>
            </a:r>
          </a:p>
        </p:txBody>
      </p:sp>
      <p:sp>
        <p:nvSpPr>
          <p:cNvPr id="4" name="ZoneTexte 3">
            <a:extLst>
              <a:ext uri="{FF2B5EF4-FFF2-40B4-BE49-F238E27FC236}">
                <a16:creationId xmlns:a16="http://schemas.microsoft.com/office/drawing/2014/main" id="{C6F46462-0C8B-8267-FDFA-A56EBA4F391E}"/>
              </a:ext>
            </a:extLst>
          </p:cNvPr>
          <p:cNvSpPr txBox="1"/>
          <p:nvPr/>
        </p:nvSpPr>
        <p:spPr>
          <a:xfrm>
            <a:off x="469900" y="2976175"/>
            <a:ext cx="11239500" cy="646331"/>
          </a:xfrm>
          <a:prstGeom prst="rect">
            <a:avLst/>
          </a:prstGeom>
          <a:noFill/>
        </p:spPr>
        <p:txBody>
          <a:bodyPr wrap="square" rtlCol="0">
            <a:spAutoFit/>
          </a:bodyPr>
          <a:lstStyle/>
          <a:p>
            <a:r>
              <a:rPr lang="fr-FR" sz="1200" b="1" u="sng" dirty="0"/>
              <a:t>Le cahier des charges fonctionnel : </a:t>
            </a:r>
          </a:p>
          <a:p>
            <a:r>
              <a:rPr lang="fr-FR" sz="1200" dirty="0"/>
              <a:t>Un cahier des charges fonctionnel (CDF) est un document qui décrit de manière détaillée les besoins et les fonctionnalités attendus d'un système, d'une application ou d'un projet informatique. Il constitue un élément crucial dans le processus de gestion de projet, car il définit les attentes et les exigences fonctionnelles du produit ou du service à développer.</a:t>
            </a:r>
          </a:p>
        </p:txBody>
      </p:sp>
      <p:sp>
        <p:nvSpPr>
          <p:cNvPr id="6" name="ZoneTexte 5">
            <a:extLst>
              <a:ext uri="{FF2B5EF4-FFF2-40B4-BE49-F238E27FC236}">
                <a16:creationId xmlns:a16="http://schemas.microsoft.com/office/drawing/2014/main" id="{D2CA6C68-66FC-4CF5-45FD-2C6378CF1A1C}"/>
              </a:ext>
            </a:extLst>
          </p:cNvPr>
          <p:cNvSpPr txBox="1"/>
          <p:nvPr/>
        </p:nvSpPr>
        <p:spPr>
          <a:xfrm>
            <a:off x="469900" y="3654174"/>
            <a:ext cx="11239500" cy="830997"/>
          </a:xfrm>
          <a:prstGeom prst="rect">
            <a:avLst/>
          </a:prstGeom>
          <a:noFill/>
        </p:spPr>
        <p:txBody>
          <a:bodyPr wrap="square" rtlCol="0">
            <a:spAutoFit/>
          </a:bodyPr>
          <a:lstStyle/>
          <a:p>
            <a:r>
              <a:rPr lang="fr-FR" sz="1200" b="1" u="sng" dirty="0"/>
              <a:t>Le cahier des charges technique : </a:t>
            </a:r>
          </a:p>
          <a:p>
            <a:r>
              <a:rPr lang="fr-FR" sz="1200" dirty="0"/>
              <a:t>Le cahier des charges technique (CCT) est un document qui complète le cahier des charges fonctionnel (CDF) en se concentrant davantage sur les aspects techniques et technologiques du projet. Alors que le CDF définit les besoins et les fonctionnalités attendus du produit ou du service, le CCT se penche sur les moyens, les technologies, et les spécifications techniques qui seront utilisés pour mettre en œuvre ces fonctionnalités.</a:t>
            </a:r>
          </a:p>
        </p:txBody>
      </p:sp>
      <p:sp>
        <p:nvSpPr>
          <p:cNvPr id="7" name="ZoneTexte 6">
            <a:extLst>
              <a:ext uri="{FF2B5EF4-FFF2-40B4-BE49-F238E27FC236}">
                <a16:creationId xmlns:a16="http://schemas.microsoft.com/office/drawing/2014/main" id="{A5414821-EC5C-6AD5-6694-9F81EA967FF1}"/>
              </a:ext>
            </a:extLst>
          </p:cNvPr>
          <p:cNvSpPr txBox="1"/>
          <p:nvPr/>
        </p:nvSpPr>
        <p:spPr>
          <a:xfrm>
            <a:off x="469900" y="1935429"/>
            <a:ext cx="11239500" cy="276999"/>
          </a:xfrm>
          <a:prstGeom prst="rect">
            <a:avLst/>
          </a:prstGeom>
          <a:noFill/>
        </p:spPr>
        <p:txBody>
          <a:bodyPr wrap="square" rtlCol="0">
            <a:spAutoFit/>
          </a:bodyPr>
          <a:lstStyle/>
          <a:p>
            <a:r>
              <a:rPr lang="fr-FR" sz="1200" dirty="0"/>
              <a:t>Avant même de commencer le projet nous avons rédiger plusieurs documents afin de garantir la réussite de ce projet, ces documents sont les suivants :</a:t>
            </a:r>
          </a:p>
        </p:txBody>
      </p:sp>
      <p:sp>
        <p:nvSpPr>
          <p:cNvPr id="8" name="ZoneTexte 7">
            <a:extLst>
              <a:ext uri="{FF2B5EF4-FFF2-40B4-BE49-F238E27FC236}">
                <a16:creationId xmlns:a16="http://schemas.microsoft.com/office/drawing/2014/main" id="{88DEC4BA-C652-01B3-B98A-DD35E0C1FF9A}"/>
              </a:ext>
            </a:extLst>
          </p:cNvPr>
          <p:cNvSpPr txBox="1"/>
          <p:nvPr/>
        </p:nvSpPr>
        <p:spPr>
          <a:xfrm>
            <a:off x="469900" y="4645573"/>
            <a:ext cx="11239500" cy="1754326"/>
          </a:xfrm>
          <a:prstGeom prst="rect">
            <a:avLst/>
          </a:prstGeom>
          <a:noFill/>
        </p:spPr>
        <p:txBody>
          <a:bodyPr wrap="square" rtlCol="0">
            <a:spAutoFit/>
          </a:bodyPr>
          <a:lstStyle/>
          <a:p>
            <a:r>
              <a:rPr lang="fr-FR" sz="1200" b="1" u="sng" dirty="0"/>
              <a:t>En synthèse :</a:t>
            </a:r>
          </a:p>
          <a:p>
            <a:r>
              <a:rPr lang="fr-FR" sz="1200" dirty="0"/>
              <a:t>Ces documents fournissent une structure et un cadre qui aident à garantir que le projet est bien compris, planifié de manière appropriée, et mis en œuvre de manière efficace pour atteindre ses objectifs.</a:t>
            </a:r>
          </a:p>
          <a:p>
            <a:r>
              <a:rPr lang="fr-FR" sz="1200" u="sng" dirty="0"/>
              <a:t>Cohérence et Compréhension Commune </a:t>
            </a:r>
            <a:r>
              <a:rPr lang="fr-FR" sz="1200" dirty="0"/>
              <a:t>: En combinant la note de cadrage, le CDF, et le CCT, toutes les parties prenantes, y compris les décideurs, les gestionnaires de projet, les développeurs, et les utilisateurs finaux, ont une compréhension cohérente du projet, de ses objectifs, de ses fonctionnalités et de ses exigences techniques.</a:t>
            </a:r>
          </a:p>
          <a:p>
            <a:r>
              <a:rPr lang="fr-FR" sz="1200" u="sng" dirty="0"/>
              <a:t>Réduction des Risques </a:t>
            </a:r>
            <a:r>
              <a:rPr lang="fr-FR" sz="1200" dirty="0"/>
              <a:t>: La documentation claire des besoins fonctionnels et techniques contribue à réduire les risques liés aux malentendus, aux erreurs de développement, et aux changements de portée imprévus.</a:t>
            </a:r>
          </a:p>
          <a:p>
            <a:r>
              <a:rPr lang="fr-FR" sz="1200" u="sng" dirty="0"/>
              <a:t>Outil de Référence </a:t>
            </a:r>
            <a:r>
              <a:rPr lang="fr-FR" sz="1200" dirty="0"/>
              <a:t>: Les cahiers des charges servent de référence tout au long du cycle de vie du projet, de la planification à la mise en œuvre, en passant par les tests et la maintenance.</a:t>
            </a:r>
          </a:p>
        </p:txBody>
      </p:sp>
    </p:spTree>
    <p:extLst>
      <p:ext uri="{BB962C8B-B14F-4D97-AF65-F5344CB8AC3E}">
        <p14:creationId xmlns:p14="http://schemas.microsoft.com/office/powerpoint/2010/main" val="42357567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Jalonnement du projet, diagramme de GANTT</a:t>
            </a:r>
          </a:p>
        </p:txBody>
      </p:sp>
      <p:pic>
        <p:nvPicPr>
          <p:cNvPr id="8" name="Image 7">
            <a:extLst>
              <a:ext uri="{FF2B5EF4-FFF2-40B4-BE49-F238E27FC236}">
                <a16:creationId xmlns:a16="http://schemas.microsoft.com/office/drawing/2014/main" id="{069FA327-8F79-2D30-7026-C40ECB31AAF8}"/>
              </a:ext>
            </a:extLst>
          </p:cNvPr>
          <p:cNvPicPr>
            <a:picLocks noChangeAspect="1"/>
          </p:cNvPicPr>
          <p:nvPr/>
        </p:nvPicPr>
        <p:blipFill>
          <a:blip r:embed="rId2"/>
          <a:stretch>
            <a:fillRect/>
          </a:stretch>
        </p:blipFill>
        <p:spPr>
          <a:xfrm>
            <a:off x="707156" y="1994741"/>
            <a:ext cx="10088880" cy="4589739"/>
          </a:xfrm>
          <a:prstGeom prst="rect">
            <a:avLst/>
          </a:prstGeom>
        </p:spPr>
      </p:pic>
    </p:spTree>
    <p:extLst>
      <p:ext uri="{BB962C8B-B14F-4D97-AF65-F5344CB8AC3E}">
        <p14:creationId xmlns:p14="http://schemas.microsoft.com/office/powerpoint/2010/main" val="1660958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40552" y="704942"/>
            <a:ext cx="10848808" cy="1077218"/>
          </a:xfrm>
          <a:prstGeom prst="rect">
            <a:avLst/>
          </a:prstGeom>
          <a:noFill/>
        </p:spPr>
        <p:txBody>
          <a:bodyPr wrap="square" rtlCol="0">
            <a:spAutoFit/>
          </a:bodyPr>
          <a:lstStyle/>
          <a:p>
            <a:r>
              <a:rPr lang="fr-FR" sz="3200" dirty="0">
                <a:solidFill>
                  <a:schemeClr val="bg1"/>
                </a:solidFill>
              </a:rPr>
              <a:t>Organisation et répartition des tâches du projet (Mode AGILE) avec TRELLO</a:t>
            </a:r>
          </a:p>
        </p:txBody>
      </p:sp>
      <p:pic>
        <p:nvPicPr>
          <p:cNvPr id="3" name="Image 2">
            <a:extLst>
              <a:ext uri="{FF2B5EF4-FFF2-40B4-BE49-F238E27FC236}">
                <a16:creationId xmlns:a16="http://schemas.microsoft.com/office/drawing/2014/main" id="{8B8933EC-00D7-8232-36A5-D123E95EEC17}"/>
              </a:ext>
            </a:extLst>
          </p:cNvPr>
          <p:cNvPicPr>
            <a:picLocks noChangeAspect="1"/>
          </p:cNvPicPr>
          <p:nvPr/>
        </p:nvPicPr>
        <p:blipFill>
          <a:blip r:embed="rId2"/>
          <a:stretch>
            <a:fillRect/>
          </a:stretch>
        </p:blipFill>
        <p:spPr>
          <a:xfrm>
            <a:off x="1594728" y="2799623"/>
            <a:ext cx="9451656" cy="3877603"/>
          </a:xfrm>
          <a:prstGeom prst="rect">
            <a:avLst/>
          </a:prstGeom>
        </p:spPr>
      </p:pic>
      <p:sp>
        <p:nvSpPr>
          <p:cNvPr id="4" name="ZoneTexte 3">
            <a:extLst>
              <a:ext uri="{FF2B5EF4-FFF2-40B4-BE49-F238E27FC236}">
                <a16:creationId xmlns:a16="http://schemas.microsoft.com/office/drawing/2014/main" id="{DA100A9D-9FE4-409B-D820-ECE42CF0C875}"/>
              </a:ext>
            </a:extLst>
          </p:cNvPr>
          <p:cNvSpPr txBox="1"/>
          <p:nvPr/>
        </p:nvSpPr>
        <p:spPr>
          <a:xfrm>
            <a:off x="438996" y="1875393"/>
            <a:ext cx="11285643" cy="830997"/>
          </a:xfrm>
          <a:prstGeom prst="rect">
            <a:avLst/>
          </a:prstGeom>
          <a:noFill/>
        </p:spPr>
        <p:txBody>
          <a:bodyPr wrap="square" rtlCol="0">
            <a:spAutoFit/>
          </a:bodyPr>
          <a:lstStyle/>
          <a:p>
            <a:r>
              <a:rPr lang="fr-FR" sz="1200" b="1" dirty="0"/>
              <a:t>Qu’est-ce que Trello ?</a:t>
            </a:r>
          </a:p>
          <a:p>
            <a:r>
              <a:rPr lang="fr-FR" sz="1200" dirty="0"/>
              <a:t>Trello est un outil de gestion de projet basé sur des tableaux (</a:t>
            </a:r>
            <a:r>
              <a:rPr lang="fr-FR" sz="1200" dirty="0" err="1"/>
              <a:t>boards</a:t>
            </a:r>
            <a:r>
              <a:rPr lang="fr-FR" sz="1200" dirty="0"/>
              <a:t>), des listes et des cartes. Il fournit une interface visuelle intuitive qui permet aux équipes de collaborer sur des projets, de suivre les progrès et d'organiser les tâches de manière flexible. </a:t>
            </a:r>
          </a:p>
          <a:p>
            <a:r>
              <a:rPr lang="fr-FR" sz="1200" dirty="0"/>
              <a:t>Voici un exemple de l’utilisation de TRELLO dans le cadre de notre projet :</a:t>
            </a:r>
          </a:p>
        </p:txBody>
      </p:sp>
    </p:spTree>
    <p:extLst>
      <p:ext uri="{BB962C8B-B14F-4D97-AF65-F5344CB8AC3E}">
        <p14:creationId xmlns:p14="http://schemas.microsoft.com/office/powerpoint/2010/main" val="3696348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A31E1691-4F64-484A-B9BB-DAFB39513E70}"/>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Extraction des données</a:t>
            </a:r>
          </a:p>
        </p:txBody>
      </p:sp>
      <p:sp>
        <p:nvSpPr>
          <p:cNvPr id="5" name="ZoneTexte 4">
            <a:extLst>
              <a:ext uri="{FF2B5EF4-FFF2-40B4-BE49-F238E27FC236}">
                <a16:creationId xmlns:a16="http://schemas.microsoft.com/office/drawing/2014/main" id="{4EDEF3B5-8C33-4086-8700-52131C5A6A05}"/>
              </a:ext>
            </a:extLst>
          </p:cNvPr>
          <p:cNvSpPr txBox="1"/>
          <p:nvPr/>
        </p:nvSpPr>
        <p:spPr>
          <a:xfrm>
            <a:off x="498185" y="1816251"/>
            <a:ext cx="11239500" cy="307777"/>
          </a:xfrm>
          <a:prstGeom prst="rect">
            <a:avLst/>
          </a:prstGeom>
          <a:noFill/>
        </p:spPr>
        <p:txBody>
          <a:bodyPr wrap="square" rtlCol="0">
            <a:spAutoFit/>
          </a:bodyPr>
          <a:lstStyle/>
          <a:p>
            <a:r>
              <a:rPr lang="fr-FR" sz="1400" dirty="0"/>
              <a:t>Voici ce que nous parvenons à extraire comme données :</a:t>
            </a:r>
          </a:p>
        </p:txBody>
      </p:sp>
      <p:sp>
        <p:nvSpPr>
          <p:cNvPr id="2" name="ZoneTexte 1">
            <a:extLst>
              <a:ext uri="{FF2B5EF4-FFF2-40B4-BE49-F238E27FC236}">
                <a16:creationId xmlns:a16="http://schemas.microsoft.com/office/drawing/2014/main" id="{F4679272-08AD-6EE9-496D-A8C8C41EF4C7}"/>
              </a:ext>
            </a:extLst>
          </p:cNvPr>
          <p:cNvSpPr txBox="1"/>
          <p:nvPr/>
        </p:nvSpPr>
        <p:spPr>
          <a:xfrm>
            <a:off x="476250" y="4053408"/>
            <a:ext cx="11239500" cy="584775"/>
          </a:xfrm>
          <a:prstGeom prst="rect">
            <a:avLst/>
          </a:prstGeom>
          <a:noFill/>
        </p:spPr>
        <p:txBody>
          <a:bodyPr wrap="square" rtlCol="0">
            <a:spAutoFit/>
          </a:bodyPr>
          <a:lstStyle/>
          <a:p>
            <a:r>
              <a:rPr lang="fr-FR" sz="1400" dirty="0"/>
              <a:t>Ces données brutes extraites ne sont pas exploitables en l’état, il est donc nécessaire de les transformer et de les formater.</a:t>
            </a:r>
          </a:p>
          <a:p>
            <a:r>
              <a:rPr lang="fr-FR" sz="1400" dirty="0"/>
              <a:t>Ci-dessous le résultat à atteindre </a:t>
            </a:r>
            <a:r>
              <a:rPr lang="fr-FR" dirty="0"/>
              <a:t>:</a:t>
            </a:r>
          </a:p>
        </p:txBody>
      </p:sp>
      <p:pic>
        <p:nvPicPr>
          <p:cNvPr id="4" name="Image 3">
            <a:extLst>
              <a:ext uri="{FF2B5EF4-FFF2-40B4-BE49-F238E27FC236}">
                <a16:creationId xmlns:a16="http://schemas.microsoft.com/office/drawing/2014/main" id="{C6F13C85-34BD-2D5A-B680-77D8D3D1F1EE}"/>
              </a:ext>
            </a:extLst>
          </p:cNvPr>
          <p:cNvPicPr>
            <a:picLocks noChangeAspect="1"/>
          </p:cNvPicPr>
          <p:nvPr/>
        </p:nvPicPr>
        <p:blipFill rotWithShape="1">
          <a:blip r:embed="rId2"/>
          <a:srcRect t="19238" b="40043"/>
          <a:stretch/>
        </p:blipFill>
        <p:spPr>
          <a:xfrm>
            <a:off x="476250" y="2717718"/>
            <a:ext cx="6477904" cy="389792"/>
          </a:xfrm>
          <a:prstGeom prst="rect">
            <a:avLst/>
          </a:prstGeom>
        </p:spPr>
      </p:pic>
      <p:pic>
        <p:nvPicPr>
          <p:cNvPr id="9" name="Image 8">
            <a:extLst>
              <a:ext uri="{FF2B5EF4-FFF2-40B4-BE49-F238E27FC236}">
                <a16:creationId xmlns:a16="http://schemas.microsoft.com/office/drawing/2014/main" id="{18D53D84-A927-C334-BB33-C8B31D59F4C9}"/>
              </a:ext>
            </a:extLst>
          </p:cNvPr>
          <p:cNvPicPr>
            <a:picLocks noChangeAspect="1"/>
          </p:cNvPicPr>
          <p:nvPr/>
        </p:nvPicPr>
        <p:blipFill>
          <a:blip r:embed="rId3"/>
          <a:stretch>
            <a:fillRect/>
          </a:stretch>
        </p:blipFill>
        <p:spPr>
          <a:xfrm>
            <a:off x="498185" y="2224218"/>
            <a:ext cx="6477904" cy="270898"/>
          </a:xfrm>
          <a:prstGeom prst="rect">
            <a:avLst/>
          </a:prstGeom>
        </p:spPr>
      </p:pic>
      <p:pic>
        <p:nvPicPr>
          <p:cNvPr id="11" name="Image 10">
            <a:extLst>
              <a:ext uri="{FF2B5EF4-FFF2-40B4-BE49-F238E27FC236}">
                <a16:creationId xmlns:a16="http://schemas.microsoft.com/office/drawing/2014/main" id="{0E6AE1CC-0D11-2DD9-14B4-E94AAB29A6B1}"/>
              </a:ext>
            </a:extLst>
          </p:cNvPr>
          <p:cNvPicPr>
            <a:picLocks noChangeAspect="1"/>
          </p:cNvPicPr>
          <p:nvPr/>
        </p:nvPicPr>
        <p:blipFill>
          <a:blip r:embed="rId4"/>
          <a:stretch>
            <a:fillRect/>
          </a:stretch>
        </p:blipFill>
        <p:spPr>
          <a:xfrm>
            <a:off x="498185" y="3291807"/>
            <a:ext cx="4791744" cy="172757"/>
          </a:xfrm>
          <a:prstGeom prst="rect">
            <a:avLst/>
          </a:prstGeom>
        </p:spPr>
      </p:pic>
      <p:pic>
        <p:nvPicPr>
          <p:cNvPr id="13" name="Image 12">
            <a:extLst>
              <a:ext uri="{FF2B5EF4-FFF2-40B4-BE49-F238E27FC236}">
                <a16:creationId xmlns:a16="http://schemas.microsoft.com/office/drawing/2014/main" id="{E523D69B-7652-27FD-502D-7E78EEF505B6}"/>
              </a:ext>
            </a:extLst>
          </p:cNvPr>
          <p:cNvPicPr>
            <a:picLocks noChangeAspect="1"/>
          </p:cNvPicPr>
          <p:nvPr/>
        </p:nvPicPr>
        <p:blipFill>
          <a:blip r:embed="rId5"/>
          <a:stretch>
            <a:fillRect/>
          </a:stretch>
        </p:blipFill>
        <p:spPr>
          <a:xfrm>
            <a:off x="498186" y="3445266"/>
            <a:ext cx="4791744" cy="162432"/>
          </a:xfrm>
          <a:prstGeom prst="rect">
            <a:avLst/>
          </a:prstGeom>
        </p:spPr>
      </p:pic>
      <p:pic>
        <p:nvPicPr>
          <p:cNvPr id="15" name="Image 14">
            <a:extLst>
              <a:ext uri="{FF2B5EF4-FFF2-40B4-BE49-F238E27FC236}">
                <a16:creationId xmlns:a16="http://schemas.microsoft.com/office/drawing/2014/main" id="{4790708F-276C-56B4-3922-DD8BAAC0CE0B}"/>
              </a:ext>
            </a:extLst>
          </p:cNvPr>
          <p:cNvPicPr>
            <a:picLocks noChangeAspect="1"/>
          </p:cNvPicPr>
          <p:nvPr/>
        </p:nvPicPr>
        <p:blipFill>
          <a:blip r:embed="rId6"/>
          <a:stretch>
            <a:fillRect/>
          </a:stretch>
        </p:blipFill>
        <p:spPr>
          <a:xfrm>
            <a:off x="498185" y="3608725"/>
            <a:ext cx="4791744" cy="219106"/>
          </a:xfrm>
          <a:prstGeom prst="rect">
            <a:avLst/>
          </a:prstGeom>
        </p:spPr>
      </p:pic>
      <p:pic>
        <p:nvPicPr>
          <p:cNvPr id="17" name="Image 16">
            <a:extLst>
              <a:ext uri="{FF2B5EF4-FFF2-40B4-BE49-F238E27FC236}">
                <a16:creationId xmlns:a16="http://schemas.microsoft.com/office/drawing/2014/main" id="{68C6B9DB-1645-648D-B531-47D04DADBD01}"/>
              </a:ext>
            </a:extLst>
          </p:cNvPr>
          <p:cNvPicPr>
            <a:picLocks noChangeAspect="1"/>
          </p:cNvPicPr>
          <p:nvPr/>
        </p:nvPicPr>
        <p:blipFill>
          <a:blip r:embed="rId7"/>
          <a:stretch>
            <a:fillRect/>
          </a:stretch>
        </p:blipFill>
        <p:spPr>
          <a:xfrm>
            <a:off x="498185" y="3816370"/>
            <a:ext cx="4791744" cy="191670"/>
          </a:xfrm>
          <a:prstGeom prst="rect">
            <a:avLst/>
          </a:prstGeom>
        </p:spPr>
      </p:pic>
      <p:pic>
        <p:nvPicPr>
          <p:cNvPr id="19" name="Image 18">
            <a:extLst>
              <a:ext uri="{FF2B5EF4-FFF2-40B4-BE49-F238E27FC236}">
                <a16:creationId xmlns:a16="http://schemas.microsoft.com/office/drawing/2014/main" id="{671622D3-AB88-5D41-975E-0EEDFED5A009}"/>
              </a:ext>
            </a:extLst>
          </p:cNvPr>
          <p:cNvPicPr>
            <a:picLocks noChangeAspect="1"/>
          </p:cNvPicPr>
          <p:nvPr/>
        </p:nvPicPr>
        <p:blipFill rotWithShape="1">
          <a:blip r:embed="rId8"/>
          <a:srcRect t="13206"/>
          <a:stretch/>
        </p:blipFill>
        <p:spPr>
          <a:xfrm>
            <a:off x="1622338" y="4889667"/>
            <a:ext cx="3966740" cy="1416136"/>
          </a:xfrm>
          <a:prstGeom prst="rect">
            <a:avLst/>
          </a:prstGeom>
        </p:spPr>
      </p:pic>
      <p:sp>
        <p:nvSpPr>
          <p:cNvPr id="21" name="Flèche : droite 20">
            <a:extLst>
              <a:ext uri="{FF2B5EF4-FFF2-40B4-BE49-F238E27FC236}">
                <a16:creationId xmlns:a16="http://schemas.microsoft.com/office/drawing/2014/main" id="{49ED1825-58D1-5A7C-1F6A-0BACBF54175C}"/>
              </a:ext>
            </a:extLst>
          </p:cNvPr>
          <p:cNvSpPr/>
          <p:nvPr/>
        </p:nvSpPr>
        <p:spPr>
          <a:xfrm>
            <a:off x="7033670" y="2251892"/>
            <a:ext cx="639299" cy="205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droite 21">
            <a:extLst>
              <a:ext uri="{FF2B5EF4-FFF2-40B4-BE49-F238E27FC236}">
                <a16:creationId xmlns:a16="http://schemas.microsoft.com/office/drawing/2014/main" id="{1FB7A7CE-7E08-8DF5-6C8A-AC0A492BB844}"/>
              </a:ext>
            </a:extLst>
          </p:cNvPr>
          <p:cNvSpPr/>
          <p:nvPr/>
        </p:nvSpPr>
        <p:spPr>
          <a:xfrm>
            <a:off x="7051762" y="2801733"/>
            <a:ext cx="639299" cy="205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Accolade fermante 22">
            <a:extLst>
              <a:ext uri="{FF2B5EF4-FFF2-40B4-BE49-F238E27FC236}">
                <a16:creationId xmlns:a16="http://schemas.microsoft.com/office/drawing/2014/main" id="{78BE1705-1E0F-B754-4985-DDA86EAB242C}"/>
              </a:ext>
            </a:extLst>
          </p:cNvPr>
          <p:cNvSpPr/>
          <p:nvPr/>
        </p:nvSpPr>
        <p:spPr>
          <a:xfrm>
            <a:off x="5444067" y="3291807"/>
            <a:ext cx="338666" cy="716233"/>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4ECDE794-A368-80EB-DAAC-90DF154790B5}"/>
              </a:ext>
            </a:extLst>
          </p:cNvPr>
          <p:cNvSpPr txBox="1"/>
          <p:nvPr/>
        </p:nvSpPr>
        <p:spPr>
          <a:xfrm>
            <a:off x="7726165" y="2211733"/>
            <a:ext cx="2991090" cy="307777"/>
          </a:xfrm>
          <a:prstGeom prst="rect">
            <a:avLst/>
          </a:prstGeom>
          <a:noFill/>
        </p:spPr>
        <p:txBody>
          <a:bodyPr wrap="square" rtlCol="0">
            <a:spAutoFit/>
          </a:bodyPr>
          <a:lstStyle/>
          <a:p>
            <a:r>
              <a:rPr lang="fr-FR" sz="1400" dirty="0"/>
              <a:t>Informations sur la station météo</a:t>
            </a:r>
          </a:p>
        </p:txBody>
      </p:sp>
      <p:sp>
        <p:nvSpPr>
          <p:cNvPr id="25" name="ZoneTexte 24">
            <a:extLst>
              <a:ext uri="{FF2B5EF4-FFF2-40B4-BE49-F238E27FC236}">
                <a16:creationId xmlns:a16="http://schemas.microsoft.com/office/drawing/2014/main" id="{E10BB831-878A-B860-807E-CA31ECD24D6D}"/>
              </a:ext>
            </a:extLst>
          </p:cNvPr>
          <p:cNvSpPr txBox="1"/>
          <p:nvPr/>
        </p:nvSpPr>
        <p:spPr>
          <a:xfrm>
            <a:off x="5797772" y="3503789"/>
            <a:ext cx="1710468" cy="307777"/>
          </a:xfrm>
          <a:prstGeom prst="rect">
            <a:avLst/>
          </a:prstGeom>
          <a:noFill/>
        </p:spPr>
        <p:txBody>
          <a:bodyPr wrap="square" rtlCol="0">
            <a:spAutoFit/>
          </a:bodyPr>
          <a:lstStyle/>
          <a:p>
            <a:r>
              <a:rPr lang="fr-FR" sz="1400" dirty="0"/>
              <a:t>Indicateurs Météo</a:t>
            </a:r>
          </a:p>
        </p:txBody>
      </p:sp>
      <p:sp>
        <p:nvSpPr>
          <p:cNvPr id="26" name="ZoneTexte 25">
            <a:extLst>
              <a:ext uri="{FF2B5EF4-FFF2-40B4-BE49-F238E27FC236}">
                <a16:creationId xmlns:a16="http://schemas.microsoft.com/office/drawing/2014/main" id="{3EE90AAD-44DF-6F34-3782-14C197E51C84}"/>
              </a:ext>
            </a:extLst>
          </p:cNvPr>
          <p:cNvSpPr txBox="1"/>
          <p:nvPr/>
        </p:nvSpPr>
        <p:spPr>
          <a:xfrm>
            <a:off x="7716891" y="2740882"/>
            <a:ext cx="2676130" cy="307777"/>
          </a:xfrm>
          <a:prstGeom prst="rect">
            <a:avLst/>
          </a:prstGeom>
          <a:noFill/>
        </p:spPr>
        <p:txBody>
          <a:bodyPr wrap="square" rtlCol="0">
            <a:spAutoFit/>
          </a:bodyPr>
          <a:lstStyle/>
          <a:p>
            <a:r>
              <a:rPr lang="fr-FR" sz="1400" dirty="0"/>
              <a:t>Période d’observation</a:t>
            </a:r>
          </a:p>
        </p:txBody>
      </p:sp>
      <p:sp>
        <p:nvSpPr>
          <p:cNvPr id="27" name="Flèche : droite 26">
            <a:extLst>
              <a:ext uri="{FF2B5EF4-FFF2-40B4-BE49-F238E27FC236}">
                <a16:creationId xmlns:a16="http://schemas.microsoft.com/office/drawing/2014/main" id="{F4602511-052A-725D-FA46-85EA897EB57A}"/>
              </a:ext>
            </a:extLst>
          </p:cNvPr>
          <p:cNvSpPr/>
          <p:nvPr/>
        </p:nvSpPr>
        <p:spPr>
          <a:xfrm rot="9364744">
            <a:off x="5676720" y="4699296"/>
            <a:ext cx="639299" cy="2281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lèche : droite 27">
            <a:extLst>
              <a:ext uri="{FF2B5EF4-FFF2-40B4-BE49-F238E27FC236}">
                <a16:creationId xmlns:a16="http://schemas.microsoft.com/office/drawing/2014/main" id="{88C4FB06-AB31-C28E-8A91-326C3605D3A4}"/>
              </a:ext>
            </a:extLst>
          </p:cNvPr>
          <p:cNvSpPr/>
          <p:nvPr/>
        </p:nvSpPr>
        <p:spPr>
          <a:xfrm rot="10800000">
            <a:off x="5799941" y="5808010"/>
            <a:ext cx="639299" cy="2056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FE5A581-64C2-1D05-E554-0D39E0E22F57}"/>
              </a:ext>
            </a:extLst>
          </p:cNvPr>
          <p:cNvSpPr txBox="1"/>
          <p:nvPr/>
        </p:nvSpPr>
        <p:spPr>
          <a:xfrm>
            <a:off x="6334904" y="4476549"/>
            <a:ext cx="2676130" cy="307777"/>
          </a:xfrm>
          <a:prstGeom prst="rect">
            <a:avLst/>
          </a:prstGeom>
          <a:noFill/>
        </p:spPr>
        <p:txBody>
          <a:bodyPr wrap="square" rtlCol="0">
            <a:spAutoFit/>
          </a:bodyPr>
          <a:lstStyle/>
          <a:p>
            <a:r>
              <a:rPr lang="fr-FR" sz="1400" dirty="0"/>
              <a:t>Indicateurs </a:t>
            </a:r>
            <a:r>
              <a:rPr lang="fr-FR" sz="1400" dirty="0" err="1"/>
              <a:t>Méteo</a:t>
            </a:r>
            <a:r>
              <a:rPr lang="fr-FR" sz="1400" dirty="0"/>
              <a:t> en colonne</a:t>
            </a:r>
          </a:p>
        </p:txBody>
      </p:sp>
      <p:sp>
        <p:nvSpPr>
          <p:cNvPr id="30" name="ZoneTexte 29">
            <a:extLst>
              <a:ext uri="{FF2B5EF4-FFF2-40B4-BE49-F238E27FC236}">
                <a16:creationId xmlns:a16="http://schemas.microsoft.com/office/drawing/2014/main" id="{EF4D66AC-75FC-A76C-3134-42BD25D9A06B}"/>
              </a:ext>
            </a:extLst>
          </p:cNvPr>
          <p:cNvSpPr txBox="1"/>
          <p:nvPr/>
        </p:nvSpPr>
        <p:spPr>
          <a:xfrm>
            <a:off x="6456407" y="5705863"/>
            <a:ext cx="2676130" cy="307777"/>
          </a:xfrm>
          <a:prstGeom prst="rect">
            <a:avLst/>
          </a:prstGeom>
          <a:noFill/>
        </p:spPr>
        <p:txBody>
          <a:bodyPr wrap="square" rtlCol="0">
            <a:spAutoFit/>
          </a:bodyPr>
          <a:lstStyle/>
          <a:p>
            <a:r>
              <a:rPr lang="fr-FR" sz="1400" dirty="0"/>
              <a:t>Période d’observation en ligne</a:t>
            </a:r>
          </a:p>
        </p:txBody>
      </p:sp>
      <p:pic>
        <p:nvPicPr>
          <p:cNvPr id="31" name="Image 30">
            <a:extLst>
              <a:ext uri="{FF2B5EF4-FFF2-40B4-BE49-F238E27FC236}">
                <a16:creationId xmlns:a16="http://schemas.microsoft.com/office/drawing/2014/main" id="{6624828E-22CF-B588-E803-F7B03B249390}"/>
              </a:ext>
            </a:extLst>
          </p:cNvPr>
          <p:cNvPicPr>
            <a:picLocks noChangeAspect="1"/>
          </p:cNvPicPr>
          <p:nvPr/>
        </p:nvPicPr>
        <p:blipFill>
          <a:blip r:embed="rId9"/>
          <a:stretch>
            <a:fillRect/>
          </a:stretch>
        </p:blipFill>
        <p:spPr>
          <a:xfrm>
            <a:off x="9447277" y="4549427"/>
            <a:ext cx="1891488" cy="1810348"/>
          </a:xfrm>
          <a:prstGeom prst="rect">
            <a:avLst/>
          </a:prstGeom>
        </p:spPr>
      </p:pic>
      <p:sp>
        <p:nvSpPr>
          <p:cNvPr id="32" name="ZoneTexte 31">
            <a:extLst>
              <a:ext uri="{FF2B5EF4-FFF2-40B4-BE49-F238E27FC236}">
                <a16:creationId xmlns:a16="http://schemas.microsoft.com/office/drawing/2014/main" id="{2CC3FCDC-5F46-917F-2CF4-B8E4FC3DC20E}"/>
              </a:ext>
            </a:extLst>
          </p:cNvPr>
          <p:cNvSpPr txBox="1"/>
          <p:nvPr/>
        </p:nvSpPr>
        <p:spPr>
          <a:xfrm>
            <a:off x="9776235" y="4988250"/>
            <a:ext cx="1538209" cy="938719"/>
          </a:xfrm>
          <a:prstGeom prst="rect">
            <a:avLst/>
          </a:prstGeom>
          <a:noFill/>
        </p:spPr>
        <p:txBody>
          <a:bodyPr wrap="square" rtlCol="0">
            <a:spAutoFit/>
          </a:bodyPr>
          <a:lstStyle/>
          <a:p>
            <a:r>
              <a:rPr lang="fr-FR" sz="1100" dirty="0"/>
              <a:t>Cette structure permettra d’exploiter et d’analyser plus facilement les données par la suite</a:t>
            </a:r>
          </a:p>
        </p:txBody>
      </p:sp>
      <p:sp>
        <p:nvSpPr>
          <p:cNvPr id="3" name="Rectangle : coins arrondis 2">
            <a:extLst>
              <a:ext uri="{FF2B5EF4-FFF2-40B4-BE49-F238E27FC236}">
                <a16:creationId xmlns:a16="http://schemas.microsoft.com/office/drawing/2014/main" id="{4A5E8899-76A3-123D-B814-B0A0FEC1F3A5}"/>
              </a:ext>
            </a:extLst>
          </p:cNvPr>
          <p:cNvSpPr/>
          <p:nvPr/>
        </p:nvSpPr>
        <p:spPr>
          <a:xfrm>
            <a:off x="1646660" y="5454602"/>
            <a:ext cx="3959586" cy="251262"/>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0B17A334-B338-76B2-C20B-BAE32955BF95}"/>
              </a:ext>
            </a:extLst>
          </p:cNvPr>
          <p:cNvSpPr/>
          <p:nvPr/>
        </p:nvSpPr>
        <p:spPr>
          <a:xfrm rot="5400000" flipV="1">
            <a:off x="4617139" y="5401856"/>
            <a:ext cx="1484127" cy="459751"/>
          </a:xfrm>
          <a:prstGeom prst="round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87827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Gestion du projet</a:t>
            </a:r>
          </a:p>
        </p:txBody>
      </p:sp>
      <p:sp>
        <p:nvSpPr>
          <p:cNvPr id="5" name="ZoneTexte 4">
            <a:extLst>
              <a:ext uri="{FF2B5EF4-FFF2-40B4-BE49-F238E27FC236}">
                <a16:creationId xmlns:a16="http://schemas.microsoft.com/office/drawing/2014/main" id="{A78B5DDD-932D-45CB-85D3-56B928A65452}"/>
              </a:ext>
            </a:extLst>
          </p:cNvPr>
          <p:cNvSpPr txBox="1"/>
          <p:nvPr/>
        </p:nvSpPr>
        <p:spPr>
          <a:xfrm>
            <a:off x="476250" y="1847936"/>
            <a:ext cx="11239500" cy="276999"/>
          </a:xfrm>
          <a:prstGeom prst="rect">
            <a:avLst/>
          </a:prstGeom>
          <a:noFill/>
        </p:spPr>
        <p:txBody>
          <a:bodyPr wrap="square" rtlCol="0">
            <a:spAutoFit/>
          </a:bodyPr>
          <a:lstStyle/>
          <a:p>
            <a:r>
              <a:rPr lang="fr-FR" sz="1200" b="1" u="sng" dirty="0"/>
              <a:t>Budget de fonctionnement du projet :</a:t>
            </a:r>
            <a:r>
              <a:rPr lang="fr-FR" sz="1200" dirty="0"/>
              <a:t>								</a:t>
            </a:r>
            <a:r>
              <a:rPr lang="fr-FR" sz="1200" b="1" u="sng" dirty="0"/>
              <a:t>Budget des ressources durant le projet :</a:t>
            </a:r>
          </a:p>
        </p:txBody>
      </p:sp>
      <p:pic>
        <p:nvPicPr>
          <p:cNvPr id="6" name="Image 5">
            <a:extLst>
              <a:ext uri="{FF2B5EF4-FFF2-40B4-BE49-F238E27FC236}">
                <a16:creationId xmlns:a16="http://schemas.microsoft.com/office/drawing/2014/main" id="{7F853864-4460-4DE8-94D5-021BE721FB5C}"/>
              </a:ext>
            </a:extLst>
          </p:cNvPr>
          <p:cNvPicPr>
            <a:picLocks noChangeAspect="1"/>
          </p:cNvPicPr>
          <p:nvPr/>
        </p:nvPicPr>
        <p:blipFill>
          <a:blip r:embed="rId2"/>
          <a:stretch>
            <a:fillRect/>
          </a:stretch>
        </p:blipFill>
        <p:spPr>
          <a:xfrm>
            <a:off x="6422389" y="2124935"/>
            <a:ext cx="5293361" cy="1471253"/>
          </a:xfrm>
          <a:prstGeom prst="rect">
            <a:avLst/>
          </a:prstGeom>
        </p:spPr>
      </p:pic>
      <p:pic>
        <p:nvPicPr>
          <p:cNvPr id="7" name="Image 6">
            <a:extLst>
              <a:ext uri="{FF2B5EF4-FFF2-40B4-BE49-F238E27FC236}">
                <a16:creationId xmlns:a16="http://schemas.microsoft.com/office/drawing/2014/main" id="{29CAF9BC-EC8D-44B9-95E0-E3B5FB8FB6EA}"/>
              </a:ext>
            </a:extLst>
          </p:cNvPr>
          <p:cNvPicPr>
            <a:picLocks noChangeAspect="1"/>
          </p:cNvPicPr>
          <p:nvPr/>
        </p:nvPicPr>
        <p:blipFill>
          <a:blip r:embed="rId3"/>
          <a:stretch>
            <a:fillRect/>
          </a:stretch>
        </p:blipFill>
        <p:spPr>
          <a:xfrm>
            <a:off x="608096" y="2188290"/>
            <a:ext cx="5154613" cy="4202350"/>
          </a:xfrm>
          <a:prstGeom prst="rect">
            <a:avLst/>
          </a:prstGeom>
        </p:spPr>
      </p:pic>
    </p:spTree>
    <p:extLst>
      <p:ext uri="{BB962C8B-B14F-4D97-AF65-F5344CB8AC3E}">
        <p14:creationId xmlns:p14="http://schemas.microsoft.com/office/powerpoint/2010/main" val="2466550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Gestion du projet</a:t>
            </a:r>
          </a:p>
        </p:txBody>
      </p:sp>
      <p:sp>
        <p:nvSpPr>
          <p:cNvPr id="5" name="ZoneTexte 4">
            <a:extLst>
              <a:ext uri="{FF2B5EF4-FFF2-40B4-BE49-F238E27FC236}">
                <a16:creationId xmlns:a16="http://schemas.microsoft.com/office/drawing/2014/main" id="{A78B5DDD-932D-45CB-85D3-56B928A65452}"/>
              </a:ext>
            </a:extLst>
          </p:cNvPr>
          <p:cNvSpPr txBox="1"/>
          <p:nvPr/>
        </p:nvSpPr>
        <p:spPr>
          <a:xfrm>
            <a:off x="476250" y="1899660"/>
            <a:ext cx="11239500" cy="1015663"/>
          </a:xfrm>
          <a:prstGeom prst="rect">
            <a:avLst/>
          </a:prstGeom>
          <a:noFill/>
        </p:spPr>
        <p:txBody>
          <a:bodyPr wrap="square" rtlCol="0">
            <a:spAutoFit/>
          </a:bodyPr>
          <a:lstStyle/>
          <a:p>
            <a:r>
              <a:rPr lang="fr-FR" sz="1200" b="1" u="sng" dirty="0"/>
              <a:t>Suivi de la performance du modèle :</a:t>
            </a:r>
          </a:p>
          <a:p>
            <a:r>
              <a:rPr lang="fr-FR" sz="1200" dirty="0"/>
              <a:t>Lors de la construction du modèle nous avons effectuer un suivi des performance afin de pouvoir déterminé quelle serait la meilleur configuration possible du modèle et aussi quels seraient les paramètres optimales pour garantir la réussite de notre projet</a:t>
            </a:r>
          </a:p>
          <a:p>
            <a:r>
              <a:rPr lang="fr-FR" sz="1200" dirty="0"/>
              <a:t>Voici le tableau de suivi que nous avons mis en place :</a:t>
            </a:r>
          </a:p>
          <a:p>
            <a:endParaRPr lang="fr-FR" sz="1200" b="1" u="sng" dirty="0"/>
          </a:p>
        </p:txBody>
      </p:sp>
      <p:pic>
        <p:nvPicPr>
          <p:cNvPr id="7" name="Image 6">
            <a:extLst>
              <a:ext uri="{FF2B5EF4-FFF2-40B4-BE49-F238E27FC236}">
                <a16:creationId xmlns:a16="http://schemas.microsoft.com/office/drawing/2014/main" id="{9FDC5D64-590A-47AA-B248-6E47F4A60AB2}"/>
              </a:ext>
            </a:extLst>
          </p:cNvPr>
          <p:cNvPicPr>
            <a:picLocks noChangeAspect="1"/>
          </p:cNvPicPr>
          <p:nvPr/>
        </p:nvPicPr>
        <p:blipFill>
          <a:blip r:embed="rId2"/>
          <a:stretch>
            <a:fillRect/>
          </a:stretch>
        </p:blipFill>
        <p:spPr>
          <a:xfrm>
            <a:off x="0" y="2915323"/>
            <a:ext cx="7416800" cy="3070425"/>
          </a:xfrm>
          <a:prstGeom prst="rect">
            <a:avLst/>
          </a:prstGeom>
        </p:spPr>
      </p:pic>
      <p:pic>
        <p:nvPicPr>
          <p:cNvPr id="8" name="Image 7">
            <a:extLst>
              <a:ext uri="{FF2B5EF4-FFF2-40B4-BE49-F238E27FC236}">
                <a16:creationId xmlns:a16="http://schemas.microsoft.com/office/drawing/2014/main" id="{566B4E78-E113-4772-BF1B-870573221088}"/>
              </a:ext>
            </a:extLst>
          </p:cNvPr>
          <p:cNvPicPr>
            <a:picLocks noChangeAspect="1"/>
          </p:cNvPicPr>
          <p:nvPr/>
        </p:nvPicPr>
        <p:blipFill>
          <a:blip r:embed="rId3"/>
          <a:stretch>
            <a:fillRect/>
          </a:stretch>
        </p:blipFill>
        <p:spPr>
          <a:xfrm>
            <a:off x="7416800" y="2910355"/>
            <a:ext cx="4775200" cy="3080362"/>
          </a:xfrm>
          <a:prstGeom prst="rect">
            <a:avLst/>
          </a:prstGeom>
        </p:spPr>
      </p:pic>
    </p:spTree>
    <p:extLst>
      <p:ext uri="{BB962C8B-B14F-4D97-AF65-F5344CB8AC3E}">
        <p14:creationId xmlns:p14="http://schemas.microsoft.com/office/powerpoint/2010/main" val="32013839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Performance du modèle</a:t>
            </a:r>
          </a:p>
        </p:txBody>
      </p:sp>
      <p:sp>
        <p:nvSpPr>
          <p:cNvPr id="5" name="ZoneTexte 4">
            <a:extLst>
              <a:ext uri="{FF2B5EF4-FFF2-40B4-BE49-F238E27FC236}">
                <a16:creationId xmlns:a16="http://schemas.microsoft.com/office/drawing/2014/main" id="{A78B5DDD-932D-45CB-85D3-56B928A65452}"/>
              </a:ext>
            </a:extLst>
          </p:cNvPr>
          <p:cNvSpPr txBox="1"/>
          <p:nvPr/>
        </p:nvSpPr>
        <p:spPr>
          <a:xfrm>
            <a:off x="476250" y="1876455"/>
            <a:ext cx="11239500" cy="2369880"/>
          </a:xfrm>
          <a:prstGeom prst="rect">
            <a:avLst/>
          </a:prstGeom>
          <a:noFill/>
        </p:spPr>
        <p:txBody>
          <a:bodyPr wrap="square" rtlCol="0">
            <a:spAutoFit/>
          </a:bodyPr>
          <a:lstStyle/>
          <a:p>
            <a:r>
              <a:rPr lang="fr-FR" sz="1200" b="1" u="sng" dirty="0"/>
              <a:t>Création d’une grille d’évaluation :</a:t>
            </a:r>
            <a:endParaRPr lang="fr-FR" dirty="0"/>
          </a:p>
          <a:p>
            <a:r>
              <a:rPr lang="fr-FR" sz="1200" dirty="0"/>
              <a:t>Afin de pouvoir retenir les paramètres optimums pour le modèle, nous avons créé une grille d’évaluation qui nous à permis de retenir la meilleure configuration en tenant compte des besoins client.</a:t>
            </a:r>
          </a:p>
          <a:p>
            <a:r>
              <a:rPr lang="fr-FR" sz="1200" dirty="0"/>
              <a:t>Nous avons basé notre grille sur 4 items :</a:t>
            </a:r>
          </a:p>
          <a:p>
            <a:r>
              <a:rPr lang="fr-FR" sz="1200" dirty="0"/>
              <a:t>	- </a:t>
            </a:r>
            <a:r>
              <a:rPr lang="fr-FR" sz="1200" dirty="0" err="1"/>
              <a:t>Loss</a:t>
            </a:r>
            <a:r>
              <a:rPr lang="fr-FR" sz="1200" dirty="0"/>
              <a:t> </a:t>
            </a:r>
          </a:p>
          <a:p>
            <a:r>
              <a:rPr lang="fr-FR" sz="1200" dirty="0"/>
              <a:t>	- </a:t>
            </a:r>
            <a:r>
              <a:rPr lang="fr-FR" sz="1200" dirty="0" err="1"/>
              <a:t>Accuracy</a:t>
            </a:r>
            <a:r>
              <a:rPr lang="fr-FR" sz="1200" dirty="0"/>
              <a:t> </a:t>
            </a:r>
          </a:p>
          <a:p>
            <a:r>
              <a:rPr lang="fr-FR" sz="1200" dirty="0"/>
              <a:t>	- </a:t>
            </a:r>
            <a:r>
              <a:rPr lang="fr-FR" sz="1200" dirty="0" err="1"/>
              <a:t>Precision</a:t>
            </a:r>
            <a:r>
              <a:rPr lang="fr-FR" sz="1200" dirty="0"/>
              <a:t> </a:t>
            </a:r>
          </a:p>
          <a:p>
            <a:r>
              <a:rPr lang="fr-FR" sz="1200" dirty="0"/>
              <a:t>	- </a:t>
            </a:r>
            <a:r>
              <a:rPr lang="fr-FR" sz="1200" dirty="0" err="1"/>
              <a:t>Recall</a:t>
            </a:r>
            <a:r>
              <a:rPr lang="fr-FR" sz="1200" dirty="0"/>
              <a:t> </a:t>
            </a:r>
          </a:p>
          <a:p>
            <a:r>
              <a:rPr lang="fr-FR" sz="1200" dirty="0"/>
              <a:t>	- Temps de calcul afin de prendre une dimension écologique sur la sollicitation des moyens de calcul</a:t>
            </a:r>
            <a:r>
              <a:rPr lang="fr-FR" sz="1400" dirty="0"/>
              <a:t>.</a:t>
            </a:r>
          </a:p>
          <a:p>
            <a:endParaRPr lang="fr-FR" sz="1400" dirty="0"/>
          </a:p>
          <a:p>
            <a:r>
              <a:rPr lang="fr-FR" sz="1200" dirty="0"/>
              <a:t>Lorsque nous avons identifié les 4 items les plus importants nous avons calculé une note à chaque modèle en pondérant les différents items.</a:t>
            </a:r>
          </a:p>
          <a:p>
            <a:r>
              <a:rPr lang="fr-FR" sz="1200" dirty="0"/>
              <a:t>Dans notre cas chaque métrique de performance à une pondération à 1 et le temps de calcul est pondéré à 2.</a:t>
            </a:r>
          </a:p>
        </p:txBody>
      </p:sp>
      <p:pic>
        <p:nvPicPr>
          <p:cNvPr id="7" name="Image 6">
            <a:extLst>
              <a:ext uri="{FF2B5EF4-FFF2-40B4-BE49-F238E27FC236}">
                <a16:creationId xmlns:a16="http://schemas.microsoft.com/office/drawing/2014/main" id="{6BD08568-9055-425C-AD6D-E3AAEDB492BD}"/>
              </a:ext>
            </a:extLst>
          </p:cNvPr>
          <p:cNvPicPr>
            <a:picLocks noChangeAspect="1"/>
          </p:cNvPicPr>
          <p:nvPr/>
        </p:nvPicPr>
        <p:blipFill>
          <a:blip r:embed="rId2"/>
          <a:stretch>
            <a:fillRect/>
          </a:stretch>
        </p:blipFill>
        <p:spPr>
          <a:xfrm>
            <a:off x="3153793" y="4206239"/>
            <a:ext cx="5593967" cy="2499361"/>
          </a:xfrm>
          <a:prstGeom prst="rect">
            <a:avLst/>
          </a:prstGeom>
        </p:spPr>
      </p:pic>
    </p:spTree>
    <p:extLst>
      <p:ext uri="{BB962C8B-B14F-4D97-AF65-F5344CB8AC3E}">
        <p14:creationId xmlns:p14="http://schemas.microsoft.com/office/powerpoint/2010/main" val="33801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28BBB267-F0CC-475C-BE36-15FA93DE3554}"/>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Performance du modèle</a:t>
            </a:r>
          </a:p>
        </p:txBody>
      </p:sp>
      <p:pic>
        <p:nvPicPr>
          <p:cNvPr id="4" name="Image 3">
            <a:extLst>
              <a:ext uri="{FF2B5EF4-FFF2-40B4-BE49-F238E27FC236}">
                <a16:creationId xmlns:a16="http://schemas.microsoft.com/office/drawing/2014/main" id="{9E57B9A1-1B08-4CE5-9BF3-07C996800F09}"/>
              </a:ext>
            </a:extLst>
          </p:cNvPr>
          <p:cNvPicPr>
            <a:picLocks noChangeAspect="1"/>
          </p:cNvPicPr>
          <p:nvPr/>
        </p:nvPicPr>
        <p:blipFill>
          <a:blip r:embed="rId2"/>
          <a:stretch>
            <a:fillRect/>
          </a:stretch>
        </p:blipFill>
        <p:spPr>
          <a:xfrm>
            <a:off x="581192" y="2303123"/>
            <a:ext cx="4595896" cy="2755365"/>
          </a:xfrm>
          <a:prstGeom prst="rect">
            <a:avLst/>
          </a:prstGeom>
        </p:spPr>
      </p:pic>
      <p:pic>
        <p:nvPicPr>
          <p:cNvPr id="6" name="Image 5">
            <a:extLst>
              <a:ext uri="{FF2B5EF4-FFF2-40B4-BE49-F238E27FC236}">
                <a16:creationId xmlns:a16="http://schemas.microsoft.com/office/drawing/2014/main" id="{A4D23F93-0798-40B4-9A19-76D59C5CC111}"/>
              </a:ext>
            </a:extLst>
          </p:cNvPr>
          <p:cNvPicPr>
            <a:picLocks noChangeAspect="1"/>
          </p:cNvPicPr>
          <p:nvPr/>
        </p:nvPicPr>
        <p:blipFill>
          <a:blip r:embed="rId3"/>
          <a:stretch>
            <a:fillRect/>
          </a:stretch>
        </p:blipFill>
        <p:spPr>
          <a:xfrm>
            <a:off x="5751596" y="2311171"/>
            <a:ext cx="5003800" cy="2739267"/>
          </a:xfrm>
          <a:prstGeom prst="rect">
            <a:avLst/>
          </a:prstGeom>
        </p:spPr>
      </p:pic>
      <p:sp>
        <p:nvSpPr>
          <p:cNvPr id="2" name="ZoneTexte 1">
            <a:extLst>
              <a:ext uri="{FF2B5EF4-FFF2-40B4-BE49-F238E27FC236}">
                <a16:creationId xmlns:a16="http://schemas.microsoft.com/office/drawing/2014/main" id="{605726AA-0569-507A-00E9-E3F7052DFA5E}"/>
              </a:ext>
            </a:extLst>
          </p:cNvPr>
          <p:cNvSpPr txBox="1"/>
          <p:nvPr/>
        </p:nvSpPr>
        <p:spPr>
          <a:xfrm>
            <a:off x="476250" y="1876455"/>
            <a:ext cx="11239500" cy="276999"/>
          </a:xfrm>
          <a:prstGeom prst="rect">
            <a:avLst/>
          </a:prstGeom>
          <a:noFill/>
        </p:spPr>
        <p:txBody>
          <a:bodyPr wrap="square" rtlCol="0">
            <a:spAutoFit/>
          </a:bodyPr>
          <a:lstStyle/>
          <a:p>
            <a:r>
              <a:rPr lang="fr-FR" sz="1200" b="1" u="sng" dirty="0"/>
              <a:t>Classement des différentes configurations testées selon la grille vu ensemble précédemment :</a:t>
            </a:r>
            <a:endParaRPr lang="fr-FR" sz="1400" dirty="0"/>
          </a:p>
        </p:txBody>
      </p:sp>
      <p:sp>
        <p:nvSpPr>
          <p:cNvPr id="3" name="ZoneTexte 2">
            <a:extLst>
              <a:ext uri="{FF2B5EF4-FFF2-40B4-BE49-F238E27FC236}">
                <a16:creationId xmlns:a16="http://schemas.microsoft.com/office/drawing/2014/main" id="{B3206CAC-3354-28B9-C227-C9540B40DC20}"/>
              </a:ext>
            </a:extLst>
          </p:cNvPr>
          <p:cNvSpPr txBox="1"/>
          <p:nvPr/>
        </p:nvSpPr>
        <p:spPr>
          <a:xfrm>
            <a:off x="476250" y="5452186"/>
            <a:ext cx="11239500" cy="1200329"/>
          </a:xfrm>
          <a:prstGeom prst="rect">
            <a:avLst/>
          </a:prstGeom>
          <a:noFill/>
        </p:spPr>
        <p:txBody>
          <a:bodyPr wrap="square" rtlCol="0">
            <a:spAutoFit/>
          </a:bodyPr>
          <a:lstStyle/>
          <a:p>
            <a:r>
              <a:rPr lang="fr-FR" sz="1200" b="1" u="sng" dirty="0"/>
              <a:t>Observation :</a:t>
            </a:r>
          </a:p>
          <a:p>
            <a:r>
              <a:rPr lang="fr-FR" sz="1200" dirty="0"/>
              <a:t>Nous pouvons remarquer que durant ce projet la configuration ayant obtenu la meilleure note est la première configuration que nous avons testé. </a:t>
            </a:r>
          </a:p>
          <a:p>
            <a:r>
              <a:rPr lang="fr-FR" sz="1200" dirty="0"/>
              <a:t>C’est donc cette configuration que nous avons retenu pour le projet.</a:t>
            </a:r>
          </a:p>
          <a:p>
            <a:r>
              <a:rPr lang="fr-FR" sz="1200" dirty="0"/>
              <a:t>Celle-ci à obtenu la note de 7,7 sans Fine Tune car en effet le Fine Tune ayant eu un impact mineur sur les métriques mais un impact majeur sur le temps de calcule celui-ci est défavorable selon notre notation et cette constatation peut se vaut pour d’autre scénarios comme le 11 par exemple.</a:t>
            </a:r>
          </a:p>
          <a:p>
            <a:endParaRPr lang="fr-FR" sz="1200" b="1" u="sng" dirty="0"/>
          </a:p>
        </p:txBody>
      </p:sp>
    </p:spTree>
    <p:extLst>
      <p:ext uri="{BB962C8B-B14F-4D97-AF65-F5344CB8AC3E}">
        <p14:creationId xmlns:p14="http://schemas.microsoft.com/office/powerpoint/2010/main" val="38430773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F4757C32-C9E5-450A-BD7A-56DA0437BFE6}"/>
              </a:ext>
            </a:extLst>
          </p:cNvPr>
          <p:cNvSpPr txBox="1"/>
          <p:nvPr/>
        </p:nvSpPr>
        <p:spPr>
          <a:xfrm>
            <a:off x="581192" y="897982"/>
            <a:ext cx="10340808" cy="584775"/>
          </a:xfrm>
          <a:prstGeom prst="rect">
            <a:avLst/>
          </a:prstGeom>
          <a:noFill/>
        </p:spPr>
        <p:txBody>
          <a:bodyPr wrap="square" rtlCol="0">
            <a:spAutoFit/>
          </a:bodyPr>
          <a:lstStyle/>
          <a:p>
            <a:r>
              <a:rPr lang="fr-FR" sz="3200" dirty="0">
                <a:solidFill>
                  <a:schemeClr val="bg1"/>
                </a:solidFill>
              </a:rPr>
              <a:t>Lien GITHUB</a:t>
            </a:r>
          </a:p>
        </p:txBody>
      </p:sp>
      <p:pic>
        <p:nvPicPr>
          <p:cNvPr id="2" name="Image 1">
            <a:extLst>
              <a:ext uri="{FF2B5EF4-FFF2-40B4-BE49-F238E27FC236}">
                <a16:creationId xmlns:a16="http://schemas.microsoft.com/office/drawing/2014/main" id="{08376A09-FFB2-42AC-B4FA-353B206F7491}"/>
              </a:ext>
            </a:extLst>
          </p:cNvPr>
          <p:cNvPicPr>
            <a:picLocks noChangeAspect="1"/>
          </p:cNvPicPr>
          <p:nvPr/>
        </p:nvPicPr>
        <p:blipFill>
          <a:blip r:embed="rId2"/>
          <a:stretch>
            <a:fillRect/>
          </a:stretch>
        </p:blipFill>
        <p:spPr>
          <a:xfrm>
            <a:off x="898525" y="3086100"/>
            <a:ext cx="1352550" cy="1266825"/>
          </a:xfrm>
          <a:prstGeom prst="rect">
            <a:avLst/>
          </a:prstGeom>
        </p:spPr>
      </p:pic>
      <p:sp>
        <p:nvSpPr>
          <p:cNvPr id="10" name="ZoneTexte 9">
            <a:extLst>
              <a:ext uri="{FF2B5EF4-FFF2-40B4-BE49-F238E27FC236}">
                <a16:creationId xmlns:a16="http://schemas.microsoft.com/office/drawing/2014/main" id="{4A55C897-8D6E-4CF8-8020-0AEA62ECEE91}"/>
              </a:ext>
            </a:extLst>
          </p:cNvPr>
          <p:cNvSpPr txBox="1"/>
          <p:nvPr/>
        </p:nvSpPr>
        <p:spPr>
          <a:xfrm>
            <a:off x="2768351" y="3427124"/>
            <a:ext cx="8525124" cy="584775"/>
          </a:xfrm>
          <a:prstGeom prst="rect">
            <a:avLst/>
          </a:prstGeom>
          <a:noFill/>
        </p:spPr>
        <p:txBody>
          <a:bodyPr wrap="square" rtlCol="0">
            <a:spAutoFit/>
          </a:bodyPr>
          <a:lstStyle/>
          <a:p>
            <a:r>
              <a:rPr lang="fr-FR" sz="3200" dirty="0"/>
              <a:t>https://github.com/data-jb/RNCP_CLAISSE_JB.git</a:t>
            </a:r>
          </a:p>
        </p:txBody>
      </p:sp>
    </p:spTree>
    <p:extLst>
      <p:ext uri="{BB962C8B-B14F-4D97-AF65-F5344CB8AC3E}">
        <p14:creationId xmlns:p14="http://schemas.microsoft.com/office/powerpoint/2010/main" val="705876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28542" y="1978026"/>
            <a:ext cx="3081576" cy="1746762"/>
          </a:xfrm>
        </p:spPr>
        <p:txBody>
          <a:bodyPr rtlCol="0">
            <a:normAutofit/>
          </a:bodyPr>
          <a:lstStyle/>
          <a:p>
            <a:pPr rtl="0"/>
            <a:r>
              <a:rPr lang="fr-FR" dirty="0">
                <a:solidFill>
                  <a:srgbClr val="FFFFFF"/>
                </a:solidFill>
              </a:rPr>
              <a:t>Merci</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914440501"/>
      </p:ext>
    </p:extLst>
  </p:cSld>
  <p:clrMapOvr>
    <a:masterClrMapping/>
  </p:clrMapOvr>
</p:sld>
</file>

<file path=ppt/theme/theme1.xml><?xml version="1.0" encoding="utf-8"?>
<a:theme xmlns:a="http://schemas.openxmlformats.org/drawingml/2006/main" name="Personnalisé">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itre concepteur développeur en sciences des données presentation_test" id="{57206835-5456-4276-8326-2DC24A182F3C}" vid="{20737D0F-166E-49E4-83DD-EE8E7F408CA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Titre concepteur développeur en sciences des données presentation_test</Template>
  <TotalTime>0</TotalTime>
  <Words>8244</Words>
  <Application>Microsoft Office PowerPoint</Application>
  <PresentationFormat>Grand écran</PresentationFormat>
  <Paragraphs>613</Paragraphs>
  <Slides>95</Slides>
  <Notes>14</Notes>
  <HiddenSlides>3</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95</vt:i4>
      </vt:variant>
    </vt:vector>
  </HeadingPairs>
  <TitlesOfParts>
    <vt:vector size="102" baseType="lpstr">
      <vt:lpstr>Arial</vt:lpstr>
      <vt:lpstr>Calibri</vt:lpstr>
      <vt:lpstr>Gill Sans MT</vt:lpstr>
      <vt:lpstr>Söhne</vt:lpstr>
      <vt:lpstr>Söhne Mono</vt:lpstr>
      <vt:lpstr>Wingdings 2</vt:lpstr>
      <vt:lpstr>Personnalisé</vt:lpstr>
      <vt:lpstr>Titre concepteur développeur en sciences des données</vt:lpstr>
      <vt:lpstr>Programme de la présentation</vt:lpstr>
      <vt:lpstr>Programme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lpstr>Programme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lpstr>Programme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lpstr>Programme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lpstr>Programme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lpstr>Programme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concepteur développeur en sciences des données</dc:title>
  <dc:creator>Jean-Benoit CLAISSE</dc:creator>
  <cp:lastModifiedBy>Jean-Benoît Claisse</cp:lastModifiedBy>
  <cp:revision>298</cp:revision>
  <dcterms:created xsi:type="dcterms:W3CDTF">2023-10-20T08:40:43Z</dcterms:created>
  <dcterms:modified xsi:type="dcterms:W3CDTF">2023-12-07T21:39:50Z</dcterms:modified>
</cp:coreProperties>
</file>